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38"/>
  </p:notesMasterIdLst>
  <p:sldIdLst>
    <p:sldId id="265" r:id="rId5"/>
    <p:sldId id="267" r:id="rId6"/>
    <p:sldId id="268" r:id="rId7"/>
    <p:sldId id="269" r:id="rId8"/>
    <p:sldId id="270" r:id="rId9"/>
    <p:sldId id="272" r:id="rId10"/>
    <p:sldId id="273" r:id="rId11"/>
    <p:sldId id="343" r:id="rId12"/>
    <p:sldId id="344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4" r:id="rId22"/>
    <p:sldId id="330" r:id="rId23"/>
    <p:sldId id="291" r:id="rId24"/>
    <p:sldId id="292" r:id="rId25"/>
    <p:sldId id="293" r:id="rId26"/>
    <p:sldId id="296" r:id="rId27"/>
    <p:sldId id="297" r:id="rId28"/>
    <p:sldId id="298" r:id="rId29"/>
    <p:sldId id="321" r:id="rId30"/>
    <p:sldId id="300" r:id="rId31"/>
    <p:sldId id="345" r:id="rId32"/>
    <p:sldId id="313" r:id="rId33"/>
    <p:sldId id="316" r:id="rId34"/>
    <p:sldId id="317" r:id="rId35"/>
    <p:sldId id="325" r:id="rId36"/>
    <p:sldId id="32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B615FB-ABFD-4EEE-8874-8C9AA0FF26A5}">
          <p14:sldIdLst>
            <p14:sldId id="265"/>
            <p14:sldId id="267"/>
            <p14:sldId id="268"/>
            <p14:sldId id="269"/>
            <p14:sldId id="270"/>
            <p14:sldId id="272"/>
            <p14:sldId id="273"/>
            <p14:sldId id="343"/>
            <p14:sldId id="344"/>
            <p14:sldId id="274"/>
            <p14:sldId id="275"/>
            <p14:sldId id="276"/>
            <p14:sldId id="277"/>
            <p14:sldId id="279"/>
            <p14:sldId id="280"/>
            <p14:sldId id="281"/>
            <p14:sldId id="282"/>
            <p14:sldId id="284"/>
            <p14:sldId id="330"/>
            <p14:sldId id="291"/>
            <p14:sldId id="292"/>
            <p14:sldId id="293"/>
            <p14:sldId id="296"/>
            <p14:sldId id="297"/>
            <p14:sldId id="298"/>
            <p14:sldId id="321"/>
            <p14:sldId id="300"/>
            <p14:sldId id="345"/>
            <p14:sldId id="313"/>
            <p14:sldId id="316"/>
            <p14:sldId id="317"/>
            <p14:sldId id="325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orient="horz" pos="21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" initials="N" lastIdx="2" clrIdx="0">
    <p:extLst>
      <p:ext uri="{19B8F6BF-5375-455C-9EA6-DF929625EA0E}">
        <p15:presenceInfo xmlns:p15="http://schemas.microsoft.com/office/powerpoint/2012/main" userId="Nico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00"/>
    <a:srgbClr val="002050"/>
    <a:srgbClr val="FF7E79"/>
    <a:srgbClr val="505050"/>
    <a:srgbClr val="FFFFFF"/>
    <a:srgbClr val="7DC4FF"/>
    <a:srgbClr val="5DB6FF"/>
    <a:srgbClr val="43AAFF"/>
    <a:srgbClr val="000000"/>
    <a:srgbClr val="10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4" autoAdjust="0"/>
    <p:restoredTop sz="82831" autoAdjust="0"/>
  </p:normalViewPr>
  <p:slideViewPr>
    <p:cSldViewPr snapToGrid="0">
      <p:cViewPr varScale="1">
        <p:scale>
          <a:sx n="109" d="100"/>
          <a:sy n="109" d="100"/>
        </p:scale>
        <p:origin x="828" y="96"/>
      </p:cViewPr>
      <p:guideLst>
        <p:guide pos="384"/>
        <p:guide orient="horz" pos="2136"/>
      </p:guideLst>
    </p:cSldViewPr>
  </p:slideViewPr>
  <p:outlineViewPr>
    <p:cViewPr>
      <p:scale>
        <a:sx n="33" d="100"/>
        <a:sy n="33" d="100"/>
      </p:scale>
      <p:origin x="0" y="-69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E6AA6C28-6CB7-4531-95A8-F27D9C7FCD12}" type="datetimeFigureOut">
              <a:rPr lang="en-US" smtClean="0"/>
              <a:pPr/>
              <a:t>6/9/2016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B12EF219-4580-42FB-8D33-0857B2ACD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22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35635-3ACA-4D2B-89D8-70A771667E1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04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CCF7-4315-4339-A06D-5EAECF9400A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53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77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16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35635-3ACA-4D2B-89D8-70A771667E1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77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F219-4580-42FB-8D33-0857B2ACD9B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1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F219-4580-42FB-8D33-0857B2ACD9B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34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F219-4580-42FB-8D33-0857B2ACD9B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12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35635-3ACA-4D2B-89D8-70A771667E1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19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0CEB6-465C-4DFB-A2A6-425B23A89A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677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35635-3ACA-4D2B-89D8-70A771667E1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35635-3ACA-4D2B-89D8-70A771667E1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37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92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84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35635-3ACA-4D2B-89D8-70A771667E14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42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E1EEF-25A4-410B-9C59-811E1DFD1621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03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3FD98-CD5B-4ADD-8DA6-FE36A8C66EA7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29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22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89BDD-8C82-4300-832E-65C7192E4A18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09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EF219-4580-42FB-8D33-0857B2ACD9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335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EF219-4580-42FB-8D33-0857B2ACD9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631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35635-3ACA-4D2B-89D8-70A771667E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08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35635-3ACA-4D2B-89D8-70A771667E1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3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35635-3ACA-4D2B-89D8-70A771667E1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58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35635-3ACA-4D2B-89D8-70A771667E1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81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CCF7-4315-4339-A06D-5EAECF9400A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44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6CCF7-4315-4339-A06D-5EAECF9400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802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35635-3ACA-4D2B-89D8-70A771667E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16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63585" y="2244436"/>
            <a:ext cx="9608488" cy="2373746"/>
          </a:xfrm>
        </p:spPr>
        <p:txBody>
          <a:bodyPr lIns="146304" tIns="91440" rIns="146304" bIns="91440" anchor="t" anchorCtr="0"/>
          <a:lstStyle>
            <a:lvl1pPr marL="0"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600" b="0" kern="1200" cap="none" spc="-100" baseline="0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2913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8847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19969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871216"/>
            <a:ext cx="11653523" cy="84946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4800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7557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13055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596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195697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6715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187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 userDrawn="1"/>
        </p:nvSpPr>
        <p:spPr bwMode="blackWhite">
          <a:xfrm>
            <a:off x="269239" y="6171616"/>
            <a:ext cx="11653522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92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6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© 2015 Microsoft Corporation. All rights reserved.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0202" y="3083653"/>
            <a:ext cx="3223861" cy="6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6288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27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_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9450" y="718882"/>
            <a:ext cx="11182256" cy="2373746"/>
          </a:xfrm>
        </p:spPr>
        <p:txBody>
          <a:bodyPr lIns="146304" tIns="91440" rIns="146304" bIns="91440" anchor="t" anchorCtr="0"/>
          <a:lstStyle>
            <a:lvl1pPr marL="0"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0" baseline="0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9450" y="3563377"/>
            <a:ext cx="9721850" cy="1486561"/>
          </a:xfrm>
        </p:spPr>
        <p:txBody>
          <a:bodyPr/>
          <a:lstStyle>
            <a:lvl1pPr marL="0" indent="0">
              <a:buNone/>
              <a:defRPr sz="2400">
                <a:latin typeface="+mn-lt"/>
              </a:defRPr>
            </a:lvl1pPr>
            <a:lvl2pPr marL="0" indent="0">
              <a:buNone/>
              <a:defRPr sz="1800">
                <a:latin typeface="+mn-lt"/>
              </a:defRPr>
            </a:lvl2pPr>
            <a:lvl3pPr marL="0" indent="0">
              <a:buNone/>
              <a:defRPr>
                <a:latin typeface="+mn-lt"/>
              </a:defRPr>
            </a:lvl3pPr>
            <a:lvl4pPr marL="0" indent="0">
              <a:buNone/>
              <a:defRPr>
                <a:latin typeface="+mn-lt"/>
              </a:defRPr>
            </a:lvl4pPr>
            <a:lvl5pPr marL="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48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MAI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37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_Title and 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485745"/>
            <a:ext cx="11653523" cy="1375761"/>
          </a:xfrm>
        </p:spPr>
        <p:txBody>
          <a:bodyPr>
            <a:spAutoFit/>
          </a:bodyPr>
          <a:lstStyle>
            <a:lvl1pPr marL="282575" indent="-282575">
              <a:defRPr sz="2000" spc="20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492808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485745"/>
            <a:ext cx="11653523" cy="1375761"/>
          </a:xfrm>
        </p:spPr>
        <p:txBody>
          <a:bodyPr>
            <a:spAutoFit/>
          </a:bodyPr>
          <a:lstStyle>
            <a:lvl1pPr marL="282575" indent="-282575">
              <a:defRPr sz="2000" spc="20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12065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5ED0-2786-4462-B792-672C535A5685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0C3A0-D5A9-42BA-988C-DC8E3FBBFD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4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213891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1810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213891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165011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>
            <a:spAutoFit/>
          </a:bodyPr>
          <a:lstStyle>
            <a:lvl1pPr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5762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4941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2018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2388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377940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377940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7665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377940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377940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746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213892"/>
            <a:ext cx="11653521" cy="1520416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 rot="5400000">
            <a:off x="9208748" y="2991033"/>
            <a:ext cx="6858623" cy="8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5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66" r:id="rId18"/>
    <p:sldLayoutId id="2147483767" r:id="rId19"/>
    <p:sldLayoutId id="2147483768" r:id="rId20"/>
    <p:sldLayoutId id="2147483769" r:id="rId21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3600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4963" marR="0" indent="-334963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1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1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youtube.com/watch?v=G87pHe6mP0I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youtube.com/watch?v=X5xbkmLZEGY" TargetMode="External"/><Relationship Id="rId5" Type="http://schemas.openxmlformats.org/officeDocument/2006/relationships/hyperlink" Target="https://www.youtube.com/watch?v=iRYFnDALnVc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s://www.youtube.com/watch?v=Ojly8VCTLGE" TargetMode="External"/><Relationship Id="rId9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05" y="1633282"/>
            <a:ext cx="11545326" cy="2373746"/>
          </a:xfrm>
        </p:spPr>
        <p:txBody>
          <a:bodyPr/>
          <a:lstStyle/>
          <a:p>
            <a:pPr algn="ctr"/>
            <a:r>
              <a:rPr lang="en-US" sz="5000" dirty="0"/>
              <a:t>The Anatomy of an Emerging Digital Society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A Look into the Future from an Industrial Development Perspective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414282" y="3770772"/>
            <a:ext cx="9721850" cy="1126462"/>
          </a:xfrm>
        </p:spPr>
        <p:txBody>
          <a:bodyPr/>
          <a:lstStyle/>
          <a:p>
            <a:r>
              <a:rPr lang="en-US" dirty="0"/>
              <a:t>Qi Lu</a:t>
            </a:r>
          </a:p>
          <a:p>
            <a:pPr lvl="1"/>
            <a:r>
              <a:rPr lang="en-US" dirty="0"/>
              <a:t>Executive Vice President of Microsoft Applications &amp; Services </a:t>
            </a:r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Presented at WSDM on February 22</a:t>
            </a:r>
            <a:r>
              <a:rPr lang="en-US" baseline="30000" dirty="0" smtClean="0"/>
              <a:t>nd</a:t>
            </a:r>
            <a:r>
              <a:rPr lang="en-US" dirty="0" smtClean="0"/>
              <a:t>,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7185" y="6144518"/>
            <a:ext cx="11564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This document/presentation contains forward looking statements regarding future operations, </a:t>
            </a:r>
            <a:endParaRPr lang="en-US" sz="1600" i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6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product </a:t>
            </a:r>
            <a:r>
              <a:rPr lang="en-US" sz="16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development/capabilities or availability dates, subject to change at any time.</a:t>
            </a:r>
          </a:p>
        </p:txBody>
      </p:sp>
    </p:spTree>
    <p:extLst>
      <p:ext uri="{BB962C8B-B14F-4D97-AF65-F5344CB8AC3E}">
        <p14:creationId xmlns:p14="http://schemas.microsoft.com/office/powerpoint/2010/main" val="883727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72258"/>
            <a:ext cx="11655840" cy="899665"/>
          </a:xfrm>
        </p:spPr>
        <p:txBody>
          <a:bodyPr/>
          <a:lstStyle/>
          <a:p>
            <a:r>
              <a:rPr lang="en-US" sz="3500" dirty="0"/>
              <a:t>Opportunities for Re-Writing Rules for Every Segment of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415925" y="-1039813"/>
            <a:ext cx="12607925" cy="10461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Product basics"/>
          <p:cNvSpPr/>
          <p:nvPr/>
        </p:nvSpPr>
        <p:spPr bwMode="auto">
          <a:xfrm>
            <a:off x="457200" y="1226773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Physical Systems (e.g. Product) can increasingly be Digitally Enabled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922" y="1769890"/>
            <a:ext cx="10778515" cy="947952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Embedded sensors and controllers that are connected to the cloud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Software and data 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models 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can infuse intelligence to 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elevate 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performance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Ever expanding scope 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and scale via 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advances of frontiers such as nanotechnologies </a:t>
            </a:r>
          </a:p>
        </p:txBody>
      </p:sp>
      <p:sp>
        <p:nvSpPr>
          <p:cNvPr id="6" name="Product basics"/>
          <p:cNvSpPr/>
          <p:nvPr/>
        </p:nvSpPr>
        <p:spPr bwMode="auto">
          <a:xfrm>
            <a:off x="457200" y="2773267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Physical Processes can increasingly be Digitally Represented and Enhanced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922" y="3316384"/>
            <a:ext cx="10778515" cy="677108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Mobile/wearable devices, embedded sensors/controllers, all connected via the cloud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Digital models of manual, mechanical, electrical, chemical, biological processes</a:t>
            </a:r>
          </a:p>
        </p:txBody>
      </p:sp>
      <p:sp>
        <p:nvSpPr>
          <p:cNvPr id="8" name="Product basics"/>
          <p:cNvSpPr/>
          <p:nvPr/>
        </p:nvSpPr>
        <p:spPr bwMode="auto">
          <a:xfrm>
            <a:off x="457200" y="3972639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Every Segment of Society </a:t>
            </a:r>
            <a:r>
              <a:rPr lang="en-US" sz="2400" dirty="0" smtClean="0"/>
              <a:t>will increasingly </a:t>
            </a:r>
            <a:r>
              <a:rPr lang="en-US" sz="2400" dirty="0"/>
              <a:t>be elevated by Re-Writing the Rules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68922" y="4515756"/>
            <a:ext cx="10778515" cy="677108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Profound change of industrial and social landscape  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Massive value creation opportunities</a:t>
            </a:r>
          </a:p>
        </p:txBody>
      </p:sp>
      <p:sp>
        <p:nvSpPr>
          <p:cNvPr id="10" name="Product basics"/>
          <p:cNvSpPr/>
          <p:nvPr/>
        </p:nvSpPr>
        <p:spPr bwMode="auto">
          <a:xfrm>
            <a:off x="457200" y="5206594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A Growing List of Examples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8922" y="5749711"/>
            <a:ext cx="10778515" cy="677108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Digital 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health / wellness, digital 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finance, 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e-sports, logistics, manufacturing ….</a:t>
            </a:r>
            <a:endParaRPr lang="en-US" sz="1600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</a:endParaRP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Uber (Sharing Economy)…</a:t>
            </a:r>
            <a:endParaRPr lang="en-US" sz="1600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525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642616"/>
            <a:ext cx="8855915" cy="849463"/>
          </a:xfrm>
        </p:spPr>
        <p:txBody>
          <a:bodyPr/>
          <a:lstStyle/>
          <a:p>
            <a:r>
              <a:rPr lang="en-US" dirty="0"/>
              <a:t>Example: The WeChat Eco-System</a:t>
            </a:r>
          </a:p>
        </p:txBody>
      </p:sp>
    </p:spTree>
    <p:extLst>
      <p:ext uri="{BB962C8B-B14F-4D97-AF65-F5344CB8AC3E}">
        <p14:creationId xmlns:p14="http://schemas.microsoft.com/office/powerpoint/2010/main" val="382806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4439" y="2315412"/>
            <a:ext cx="2286742" cy="406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72749" y="2315412"/>
            <a:ext cx="2286741" cy="406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1.pic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256" y="2315412"/>
            <a:ext cx="2285789" cy="4069277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3320012" y="1364443"/>
            <a:ext cx="2580191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900">
                <a:solidFill>
                  <a:srgbClr val="42424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>
                <a:gradFill>
                  <a:gsLst>
                    <a:gs pos="0">
                      <a:schemeClr val="tx1"/>
                    </a:gs>
                    <a:gs pos="33000">
                      <a:schemeClr val="tx1"/>
                    </a:gs>
                  </a:gsLst>
                  <a:lin ang="5400000" scaled="1"/>
                </a:gradFill>
              </a:rPr>
              <a:t>Content account</a:t>
            </a:r>
            <a:endParaRPr lang="en-US" dirty="0">
              <a:gradFill>
                <a:gsLst>
                  <a:gs pos="0">
                    <a:schemeClr val="tx1"/>
                  </a:gs>
                  <a:gs pos="33000">
                    <a:schemeClr val="tx1"/>
                  </a:gs>
                </a:gsLst>
                <a:lin ang="5400000" scaled="1"/>
              </a:gradFill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6222817" y="1364443"/>
            <a:ext cx="2437075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900">
                <a:solidFill>
                  <a:srgbClr val="42424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>
                <a:gradFill>
                  <a:gsLst>
                    <a:gs pos="0">
                      <a:schemeClr val="tx1"/>
                    </a:gs>
                    <a:gs pos="33000">
                      <a:schemeClr val="tx1"/>
                    </a:gs>
                  </a:gsLst>
                  <a:lin ang="5400000" scaled="1"/>
                </a:gradFill>
              </a:rPr>
              <a:t>Service account</a:t>
            </a:r>
          </a:p>
        </p:txBody>
      </p:sp>
      <p:sp>
        <p:nvSpPr>
          <p:cNvPr id="226" name="Shape 226"/>
          <p:cNvSpPr/>
          <p:nvPr/>
        </p:nvSpPr>
        <p:spPr>
          <a:xfrm>
            <a:off x="9068642" y="1364443"/>
            <a:ext cx="2867706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900">
                <a:solidFill>
                  <a:srgbClr val="42424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>
                <a:gradFill>
                  <a:gsLst>
                    <a:gs pos="0">
                      <a:schemeClr val="tx1"/>
                    </a:gs>
                    <a:gs pos="33000">
                      <a:schemeClr val="tx1"/>
                    </a:gs>
                  </a:gsLst>
                  <a:lin ang="5400000" scaled="1"/>
                </a:gradFill>
              </a:rPr>
              <a:t>Corporate account</a:t>
            </a:r>
          </a:p>
        </p:txBody>
      </p:sp>
      <p:sp>
        <p:nvSpPr>
          <p:cNvPr id="227" name="Shape 227"/>
          <p:cNvSpPr/>
          <p:nvPr/>
        </p:nvSpPr>
        <p:spPr>
          <a:xfrm>
            <a:off x="2887979" y="6207183"/>
            <a:ext cx="432033" cy="1"/>
          </a:xfrm>
          <a:prstGeom prst="line">
            <a:avLst/>
          </a:prstGeom>
          <a:ln w="25400">
            <a:solidFill>
              <a:srgbClr val="212121"/>
            </a:solidFill>
            <a:miter lim="400000"/>
            <a:tailEnd type="triangle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228" name="Shape 228"/>
          <p:cNvSpPr/>
          <p:nvPr/>
        </p:nvSpPr>
        <p:spPr>
          <a:xfrm>
            <a:off x="609600" y="5608551"/>
            <a:ext cx="2290977" cy="803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2146" tIns="32146" rIns="32146" bIns="32146">
            <a:spAutoFit/>
          </a:bodyPr>
          <a:lstStyle/>
          <a:p>
            <a:pPr defTabSz="410765">
              <a:defRPr sz="2600" b="1"/>
            </a:pPr>
            <a:r>
              <a:rPr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Switch to </a:t>
            </a:r>
          </a:p>
          <a:p>
            <a:pPr defTabSz="410765">
              <a:defRPr sz="2600" b="1"/>
            </a:pPr>
            <a:r>
              <a:rPr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Conversation </a:t>
            </a: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UI</a:t>
            </a:r>
            <a:endParaRPr sz="2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Shape 228"/>
          <p:cNvSpPr/>
          <p:nvPr/>
        </p:nvSpPr>
        <p:spPr>
          <a:xfrm>
            <a:off x="609600" y="2245839"/>
            <a:ext cx="2853082" cy="1172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146" tIns="32146" rIns="32146" bIns="32146">
            <a:spAutoFit/>
          </a:bodyPr>
          <a:lstStyle/>
          <a:p>
            <a:pPr defTabSz="410765">
              <a:defRPr sz="2600" b="1"/>
            </a:pPr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WeChat public accounts have different purposes</a:t>
            </a:r>
            <a:endParaRPr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0012" y="1853040"/>
            <a:ext cx="251117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Living in UK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1586" y="1853040"/>
            <a:ext cx="262027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China Eastern Airline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3237" y="1853040"/>
            <a:ext cx="303648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Contact list for technicians 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Conversational </a:t>
            </a:r>
            <a:r>
              <a:rPr lang="en-US" dirty="0"/>
              <a:t>UI in WeChat Public Accounts</a:t>
            </a:r>
            <a:br>
              <a:rPr lang="en-US" dirty="0"/>
            </a:br>
            <a:r>
              <a:rPr lang="en-US" sz="2400" dirty="0">
                <a:solidFill>
                  <a:schemeClr val="tx2"/>
                </a:solidFill>
              </a:rPr>
              <a:t>Users talk to these accounts via IM, to retrieve content, send feedbacks and complete tasks</a:t>
            </a:r>
          </a:p>
        </p:txBody>
      </p:sp>
    </p:spTree>
    <p:extLst>
      <p:ext uri="{BB962C8B-B14F-4D97-AF65-F5344CB8AC3E}">
        <p14:creationId xmlns:p14="http://schemas.microsoft.com/office/powerpoint/2010/main" val="40596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3516770" y="3089827"/>
            <a:ext cx="7504589" cy="1074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390"/>
                </a:moveTo>
                <a:lnTo>
                  <a:pt x="0" y="3210"/>
                </a:lnTo>
                <a:cubicBezTo>
                  <a:pt x="0" y="1437"/>
                  <a:pt x="209" y="0"/>
                  <a:pt x="468" y="0"/>
                </a:cubicBezTo>
                <a:lnTo>
                  <a:pt x="21132" y="0"/>
                </a:lnTo>
                <a:cubicBezTo>
                  <a:pt x="21391" y="0"/>
                  <a:pt x="21600" y="1437"/>
                  <a:pt x="21600" y="3210"/>
                </a:cubicBezTo>
                <a:lnTo>
                  <a:pt x="21600" y="18390"/>
                </a:lnTo>
                <a:cubicBezTo>
                  <a:pt x="21600" y="20163"/>
                  <a:pt x="21391" y="21600"/>
                  <a:pt x="21132" y="21600"/>
                </a:cubicBezTo>
                <a:lnTo>
                  <a:pt x="468" y="21600"/>
                </a:lnTo>
                <a:cubicBezTo>
                  <a:pt x="209" y="21600"/>
                  <a:pt x="0" y="20163"/>
                  <a:pt x="0" y="18390"/>
                </a:cubicBezTo>
                <a:close/>
              </a:path>
            </a:pathLst>
          </a:custGeom>
          <a:solidFill>
            <a:srgbClr val="009193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gradFill>
                <a:gsLst>
                  <a:gs pos="0">
                    <a:schemeClr val="tx1"/>
                  </a:gs>
                  <a:gs pos="33000">
                    <a:schemeClr val="tx1"/>
                  </a:gs>
                </a:gsLst>
                <a:lin ang="5400000" scaled="1"/>
              </a:gradFill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3792092" y="3246559"/>
            <a:ext cx="6671023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0765">
              <a:defRPr sz="1700" b="1">
                <a:solidFill>
                  <a:srgbClr val="FFFFFF"/>
                </a:solidFill>
              </a:defRPr>
            </a:pPr>
            <a:r>
              <a:rPr sz="1500" dirty="0">
                <a:gradFill>
                  <a:gsLst>
                    <a:gs pos="0">
                      <a:schemeClr val="bg1"/>
                    </a:gs>
                    <a:gs pos="33000">
                      <a:schemeClr val="bg1"/>
                    </a:gs>
                  </a:gsLst>
                  <a:lin ang="5400000" scaled="1"/>
                </a:gradFill>
              </a:rPr>
              <a:t>Xiaoice triggered a Card</a:t>
            </a:r>
          </a:p>
          <a:p>
            <a:pPr defTabSz="410765">
              <a:defRPr sz="1700">
                <a:solidFill>
                  <a:srgbClr val="FFFFFF"/>
                </a:solidFill>
              </a:defRPr>
            </a:pPr>
            <a:r>
              <a:rPr sz="1500" dirty="0">
                <a:gradFill>
                  <a:gsLst>
                    <a:gs pos="0">
                      <a:schemeClr val="bg1"/>
                    </a:gs>
                    <a:gs pos="33000">
                      <a:schemeClr val="bg1"/>
                    </a:gs>
                  </a:gsLst>
                  <a:lin ang="5400000" scaled="1"/>
                </a:gradFill>
              </a:rPr>
              <a:t>Jump to a content of this official account, which was automatically indexed by Xiaoice - &lt;What is love? Too many meanings but the same result&gt;</a:t>
            </a:r>
          </a:p>
        </p:txBody>
      </p:sp>
      <p:sp>
        <p:nvSpPr>
          <p:cNvPr id="232" name="Shape 232"/>
          <p:cNvSpPr/>
          <p:nvPr/>
        </p:nvSpPr>
        <p:spPr>
          <a:xfrm flipH="1">
            <a:off x="9074756" y="2570895"/>
            <a:ext cx="2463404" cy="464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08" y="0"/>
                </a:moveTo>
                <a:cubicBezTo>
                  <a:pt x="2462" y="0"/>
                  <a:pt x="1892" y="1740"/>
                  <a:pt x="1559" y="4390"/>
                </a:cubicBezTo>
                <a:lnTo>
                  <a:pt x="0" y="9795"/>
                </a:lnTo>
                <a:lnTo>
                  <a:pt x="1329" y="14461"/>
                </a:lnTo>
                <a:cubicBezTo>
                  <a:pt x="1552" y="18576"/>
                  <a:pt x="2260" y="21600"/>
                  <a:pt x="3108" y="21600"/>
                </a:cubicBezTo>
                <a:lnTo>
                  <a:pt x="19742" y="21600"/>
                </a:lnTo>
                <a:cubicBezTo>
                  <a:pt x="20768" y="21600"/>
                  <a:pt x="21600" y="17208"/>
                  <a:pt x="21600" y="11768"/>
                </a:cubicBezTo>
                <a:lnTo>
                  <a:pt x="21600" y="9850"/>
                </a:lnTo>
                <a:cubicBezTo>
                  <a:pt x="21600" y="4411"/>
                  <a:pt x="20768" y="0"/>
                  <a:pt x="19742" y="0"/>
                </a:cubicBezTo>
                <a:lnTo>
                  <a:pt x="3108" y="0"/>
                </a:lnTo>
                <a:close/>
              </a:path>
            </a:pathLst>
          </a:custGeom>
          <a:solidFill>
            <a:srgbClr val="D6D6D6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gradFill>
                <a:gsLst>
                  <a:gs pos="0">
                    <a:schemeClr val="tx1"/>
                  </a:gs>
                  <a:gs pos="33000">
                    <a:schemeClr val="tx1"/>
                  </a:gs>
                </a:gsLst>
                <a:lin ang="5400000" scaled="1"/>
              </a:gradFill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8749177" y="2662301"/>
            <a:ext cx="2463489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410765">
              <a:defRPr sz="1700"/>
            </a:lvl1pPr>
          </a:lstStyle>
          <a:p>
            <a:r>
              <a:rPr sz="1500" dirty="0">
                <a:gradFill>
                  <a:gsLst>
                    <a:gs pos="0">
                      <a:schemeClr val="tx1"/>
                    </a:gs>
                    <a:gs pos="33000">
                      <a:schemeClr val="tx1"/>
                    </a:gs>
                  </a:gsLst>
                  <a:lin ang="5400000" scaled="1"/>
                </a:gradFill>
              </a:rPr>
              <a:t>How you define Love?</a:t>
            </a:r>
          </a:p>
        </p:txBody>
      </p:sp>
      <p:sp>
        <p:nvSpPr>
          <p:cNvPr id="234" name="Shape 234"/>
          <p:cNvSpPr/>
          <p:nvPr/>
        </p:nvSpPr>
        <p:spPr>
          <a:xfrm>
            <a:off x="3339830" y="4241197"/>
            <a:ext cx="7681529" cy="1012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7" y="0"/>
                </a:moveTo>
                <a:cubicBezTo>
                  <a:pt x="802" y="0"/>
                  <a:pt x="530" y="2024"/>
                  <a:pt x="530" y="4520"/>
                </a:cubicBezTo>
                <a:lnTo>
                  <a:pt x="530" y="10944"/>
                </a:lnTo>
                <a:lnTo>
                  <a:pt x="0" y="13305"/>
                </a:lnTo>
                <a:lnTo>
                  <a:pt x="530" y="15667"/>
                </a:lnTo>
                <a:lnTo>
                  <a:pt x="530" y="17089"/>
                </a:lnTo>
                <a:cubicBezTo>
                  <a:pt x="530" y="19585"/>
                  <a:pt x="802" y="21600"/>
                  <a:pt x="1137" y="21600"/>
                </a:cubicBezTo>
                <a:lnTo>
                  <a:pt x="20994" y="21600"/>
                </a:lnTo>
                <a:cubicBezTo>
                  <a:pt x="21329" y="21600"/>
                  <a:pt x="21600" y="19585"/>
                  <a:pt x="21600" y="17089"/>
                </a:cubicBezTo>
                <a:lnTo>
                  <a:pt x="21600" y="4520"/>
                </a:lnTo>
                <a:cubicBezTo>
                  <a:pt x="21600" y="2024"/>
                  <a:pt x="21329" y="0"/>
                  <a:pt x="20994" y="0"/>
                </a:cubicBezTo>
                <a:lnTo>
                  <a:pt x="1137" y="0"/>
                </a:lnTo>
                <a:close/>
              </a:path>
            </a:pathLst>
          </a:custGeom>
          <a:solidFill>
            <a:srgbClr val="D6D6D6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gradFill>
                <a:gsLst>
                  <a:gs pos="0">
                    <a:schemeClr val="tx1"/>
                  </a:gs>
                  <a:gs pos="33000">
                    <a:schemeClr val="tx1"/>
                  </a:gs>
                </a:gsLst>
                <a:lin ang="5400000" scaled="1"/>
              </a:gradFill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3798010" y="4653118"/>
            <a:ext cx="6540793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410765">
              <a:defRPr sz="1700"/>
            </a:lvl1pPr>
          </a:lstStyle>
          <a:p>
            <a:r>
              <a:rPr sz="1500" dirty="0">
                <a:gradFill>
                  <a:gsLst>
                    <a:gs pos="0">
                      <a:schemeClr val="tx1"/>
                    </a:gs>
                    <a:gs pos="33000">
                      <a:schemeClr val="tx1"/>
                    </a:gs>
                  </a:gsLst>
                  <a:lin ang="5400000" scaled="1"/>
                </a:gradFill>
              </a:rPr>
              <a:t>If you like a flower, you will take it. If you love it, you will raise it. This is what we call love.</a:t>
            </a:r>
          </a:p>
        </p:txBody>
      </p:sp>
      <p:sp>
        <p:nvSpPr>
          <p:cNvPr id="236" name="Shape 236"/>
          <p:cNvSpPr/>
          <p:nvPr/>
        </p:nvSpPr>
        <p:spPr>
          <a:xfrm>
            <a:off x="3792012" y="4342190"/>
            <a:ext cx="5988371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410765">
              <a:defRPr sz="1700" b="1">
                <a:solidFill>
                  <a:srgbClr val="212121"/>
                </a:solidFill>
              </a:defRPr>
            </a:lvl1pPr>
          </a:lstStyle>
          <a:p>
            <a:r>
              <a:rPr sz="1500" dirty="0">
                <a:gradFill>
                  <a:gsLst>
                    <a:gs pos="0">
                      <a:schemeClr val="tx1"/>
                    </a:gs>
                    <a:gs pos="33000">
                      <a:schemeClr val="tx1"/>
                    </a:gs>
                  </a:gsLst>
                  <a:lin ang="5400000" scaled="1"/>
                </a:gradFill>
              </a:rPr>
              <a:t>In parallel, Xiaoice replied with her general conversational service</a:t>
            </a:r>
          </a:p>
        </p:txBody>
      </p:sp>
      <p:sp>
        <p:nvSpPr>
          <p:cNvPr id="237" name="Shape 237"/>
          <p:cNvSpPr/>
          <p:nvPr/>
        </p:nvSpPr>
        <p:spPr>
          <a:xfrm flipH="1">
            <a:off x="8423484" y="5339645"/>
            <a:ext cx="3114676" cy="464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8" y="0"/>
                </a:moveTo>
                <a:cubicBezTo>
                  <a:pt x="1947" y="0"/>
                  <a:pt x="1496" y="1740"/>
                  <a:pt x="1233" y="4390"/>
                </a:cubicBezTo>
                <a:lnTo>
                  <a:pt x="0" y="9795"/>
                </a:lnTo>
                <a:lnTo>
                  <a:pt x="1051" y="14461"/>
                </a:lnTo>
                <a:cubicBezTo>
                  <a:pt x="1228" y="18576"/>
                  <a:pt x="1787" y="21600"/>
                  <a:pt x="2458" y="21600"/>
                </a:cubicBezTo>
                <a:lnTo>
                  <a:pt x="20130" y="21600"/>
                </a:lnTo>
                <a:cubicBezTo>
                  <a:pt x="20942" y="21600"/>
                  <a:pt x="21600" y="17189"/>
                  <a:pt x="21600" y="11750"/>
                </a:cubicBezTo>
                <a:lnTo>
                  <a:pt x="21600" y="9850"/>
                </a:lnTo>
                <a:cubicBezTo>
                  <a:pt x="21600" y="4411"/>
                  <a:pt x="20942" y="0"/>
                  <a:pt x="20130" y="0"/>
                </a:cubicBezTo>
                <a:lnTo>
                  <a:pt x="2458" y="0"/>
                </a:lnTo>
                <a:close/>
              </a:path>
            </a:pathLst>
          </a:custGeom>
          <a:solidFill>
            <a:srgbClr val="D6D6D6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gradFill>
                <a:gsLst>
                  <a:gs pos="0">
                    <a:schemeClr val="tx1"/>
                  </a:gs>
                  <a:gs pos="33000">
                    <a:schemeClr val="tx1"/>
                  </a:gs>
                </a:gsLst>
                <a:lin ang="5400000" scaled="1"/>
              </a:gradFill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8185416" y="5418201"/>
            <a:ext cx="3027250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410765">
              <a:defRPr sz="1700"/>
            </a:lvl1pPr>
          </a:lstStyle>
          <a:p>
            <a:r>
              <a:rPr sz="1500" dirty="0">
                <a:gradFill>
                  <a:gsLst>
                    <a:gs pos="0">
                      <a:schemeClr val="tx1"/>
                    </a:gs>
                    <a:gs pos="33000">
                      <a:schemeClr val="tx1"/>
                    </a:gs>
                  </a:gsLst>
                  <a:lin ang="5400000" scaled="1"/>
                </a:gradFill>
              </a:rPr>
              <a:t>You are so amazing!!!</a:t>
            </a:r>
          </a:p>
        </p:txBody>
      </p:sp>
      <p:sp>
        <p:nvSpPr>
          <p:cNvPr id="239" name="Shape 239"/>
          <p:cNvSpPr/>
          <p:nvPr/>
        </p:nvSpPr>
        <p:spPr>
          <a:xfrm>
            <a:off x="3338932" y="5730336"/>
            <a:ext cx="4469327" cy="464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" y="0"/>
                </a:moveTo>
                <a:cubicBezTo>
                  <a:pt x="1559" y="0"/>
                  <a:pt x="1223" y="1715"/>
                  <a:pt x="1025" y="4335"/>
                </a:cubicBezTo>
                <a:lnTo>
                  <a:pt x="0" y="9961"/>
                </a:lnTo>
                <a:lnTo>
                  <a:pt x="901" y="14904"/>
                </a:lnTo>
                <a:cubicBezTo>
                  <a:pt x="1049" y="18785"/>
                  <a:pt x="1455" y="21600"/>
                  <a:pt x="1939" y="21600"/>
                </a:cubicBezTo>
                <a:lnTo>
                  <a:pt x="20499" y="21600"/>
                </a:lnTo>
                <a:cubicBezTo>
                  <a:pt x="21107" y="21600"/>
                  <a:pt x="21600" y="17189"/>
                  <a:pt x="21600" y="11750"/>
                </a:cubicBezTo>
                <a:lnTo>
                  <a:pt x="21600" y="9850"/>
                </a:lnTo>
                <a:cubicBezTo>
                  <a:pt x="21600" y="4411"/>
                  <a:pt x="21107" y="0"/>
                  <a:pt x="20499" y="0"/>
                </a:cubicBezTo>
                <a:lnTo>
                  <a:pt x="1939" y="0"/>
                </a:lnTo>
                <a:close/>
              </a:path>
            </a:pathLst>
          </a:custGeom>
          <a:solidFill>
            <a:srgbClr val="D6D6D6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gradFill>
                <a:gsLst>
                  <a:gs pos="0">
                    <a:schemeClr val="tx1"/>
                  </a:gs>
                  <a:gs pos="33000">
                    <a:schemeClr val="tx1"/>
                  </a:gs>
                </a:gsLst>
                <a:lin ang="5400000" scaled="1"/>
              </a:gradFill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3798010" y="5822634"/>
            <a:ext cx="4292985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410765">
              <a:defRPr sz="1700"/>
            </a:lvl1pPr>
          </a:lstStyle>
          <a:p>
            <a:r>
              <a:rPr sz="1500" dirty="0">
                <a:gradFill>
                  <a:gsLst>
                    <a:gs pos="0">
                      <a:schemeClr val="tx1"/>
                    </a:gs>
                    <a:gs pos="33000">
                      <a:schemeClr val="tx1"/>
                    </a:gs>
                  </a:gsLst>
                  <a:lin ang="5400000" scaled="1"/>
                </a:gradFill>
              </a:rPr>
              <a:t>Haha thank you I am very happy as well</a:t>
            </a:r>
          </a:p>
        </p:txBody>
      </p:sp>
      <p:sp>
        <p:nvSpPr>
          <p:cNvPr id="241" name="Shape 241"/>
          <p:cNvSpPr/>
          <p:nvPr/>
        </p:nvSpPr>
        <p:spPr>
          <a:xfrm flipH="1">
            <a:off x="10338803" y="5955445"/>
            <a:ext cx="1199357" cy="464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3" y="0"/>
                </a:moveTo>
                <a:cubicBezTo>
                  <a:pt x="5056" y="0"/>
                  <a:pt x="3886" y="1740"/>
                  <a:pt x="3202" y="4390"/>
                </a:cubicBezTo>
                <a:lnTo>
                  <a:pt x="0" y="9795"/>
                </a:lnTo>
                <a:lnTo>
                  <a:pt x="2730" y="14461"/>
                </a:lnTo>
                <a:cubicBezTo>
                  <a:pt x="3188" y="18576"/>
                  <a:pt x="4641" y="21600"/>
                  <a:pt x="6383" y="21600"/>
                </a:cubicBezTo>
                <a:lnTo>
                  <a:pt x="17783" y="21600"/>
                </a:lnTo>
                <a:cubicBezTo>
                  <a:pt x="19891" y="21600"/>
                  <a:pt x="21600" y="17189"/>
                  <a:pt x="21600" y="11750"/>
                </a:cubicBezTo>
                <a:lnTo>
                  <a:pt x="21600" y="9850"/>
                </a:lnTo>
                <a:cubicBezTo>
                  <a:pt x="21600" y="4411"/>
                  <a:pt x="19891" y="0"/>
                  <a:pt x="17783" y="0"/>
                </a:cubicBezTo>
                <a:lnTo>
                  <a:pt x="6383" y="0"/>
                </a:lnTo>
                <a:close/>
              </a:path>
            </a:pathLst>
          </a:custGeom>
          <a:solidFill>
            <a:srgbClr val="D6D6D6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gradFill>
                <a:gsLst>
                  <a:gs pos="0">
                    <a:schemeClr val="tx1"/>
                  </a:gs>
                  <a:gs pos="33000">
                    <a:schemeClr val="tx1"/>
                  </a:gs>
                </a:gsLst>
                <a:lin ang="5400000" scaled="1"/>
              </a:gradFill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10260451" y="6046851"/>
            <a:ext cx="952215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410765">
              <a:defRPr sz="1700"/>
            </a:lvl1pPr>
          </a:lstStyle>
          <a:p>
            <a:r>
              <a:rPr sz="1500" dirty="0">
                <a:gradFill>
                  <a:gsLst>
                    <a:gs pos="0">
                      <a:schemeClr val="tx1"/>
                    </a:gs>
                    <a:gs pos="33000">
                      <a:schemeClr val="tx1"/>
                    </a:gs>
                  </a:gsLst>
                  <a:lin ang="5400000" scaled="1"/>
                </a:gradFill>
              </a:rPr>
              <a:t>Muah</a:t>
            </a:r>
          </a:p>
        </p:txBody>
      </p:sp>
      <p:sp>
        <p:nvSpPr>
          <p:cNvPr id="243" name="Shape 243"/>
          <p:cNvSpPr/>
          <p:nvPr/>
        </p:nvSpPr>
        <p:spPr>
          <a:xfrm>
            <a:off x="3338931" y="6283796"/>
            <a:ext cx="3021527" cy="469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55" y="0"/>
                </a:moveTo>
                <a:cubicBezTo>
                  <a:pt x="2371" y="0"/>
                  <a:pt x="1857" y="1731"/>
                  <a:pt x="1556" y="4360"/>
                </a:cubicBezTo>
                <a:lnTo>
                  <a:pt x="0" y="10089"/>
                </a:lnTo>
                <a:lnTo>
                  <a:pt x="1383" y="15197"/>
                </a:lnTo>
                <a:cubicBezTo>
                  <a:pt x="1618" y="18927"/>
                  <a:pt x="2231" y="21600"/>
                  <a:pt x="2955" y="21600"/>
                </a:cubicBezTo>
                <a:lnTo>
                  <a:pt x="19921" y="21600"/>
                </a:lnTo>
                <a:cubicBezTo>
                  <a:pt x="20848" y="21600"/>
                  <a:pt x="21600" y="17238"/>
                  <a:pt x="21600" y="11858"/>
                </a:cubicBezTo>
                <a:lnTo>
                  <a:pt x="21600" y="9742"/>
                </a:lnTo>
                <a:cubicBezTo>
                  <a:pt x="21600" y="4362"/>
                  <a:pt x="20848" y="0"/>
                  <a:pt x="19921" y="0"/>
                </a:cubicBezTo>
                <a:lnTo>
                  <a:pt x="2955" y="0"/>
                </a:lnTo>
                <a:close/>
              </a:path>
            </a:pathLst>
          </a:custGeom>
          <a:solidFill>
            <a:srgbClr val="D6D6D6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gradFill>
                <a:gsLst>
                  <a:gs pos="0">
                    <a:schemeClr val="tx1"/>
                  </a:gs>
                  <a:gs pos="33000">
                    <a:schemeClr val="tx1"/>
                  </a:gs>
                </a:gsLst>
                <a:lin ang="5400000" scaled="1"/>
              </a:gradFill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3798010" y="6381434"/>
            <a:ext cx="4292985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410765">
              <a:defRPr sz="1700"/>
            </a:lvl1pPr>
          </a:lstStyle>
          <a:p>
            <a:r>
              <a:rPr sz="1500" dirty="0">
                <a:gradFill>
                  <a:gsLst>
                    <a:gs pos="0">
                      <a:schemeClr val="tx1"/>
                    </a:gs>
                    <a:gs pos="33000">
                      <a:schemeClr val="tx1"/>
                    </a:gs>
                  </a:gsLst>
                  <a:lin ang="5400000" scaled="1"/>
                </a:gradFill>
              </a:rPr>
              <a:t>Muah muah muah ~~~ </a:t>
            </a:r>
          </a:p>
        </p:txBody>
      </p:sp>
      <p:pic>
        <p:nvPicPr>
          <p:cNvPr id="24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5862" y="2542973"/>
            <a:ext cx="2310137" cy="410190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Chatbots (</a:t>
            </a:r>
            <a:r>
              <a:rPr lang="en-US" dirty="0" smtClean="0"/>
              <a:t>e.g. Xiaoice) Become </a:t>
            </a:r>
            <a:r>
              <a:rPr lang="en-US" dirty="0"/>
              <a:t>an Interface for Public Accounts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1578" y="-2024061"/>
            <a:ext cx="11653521" cy="800219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475862" y="1080166"/>
            <a:ext cx="11716138" cy="1394177"/>
            <a:chOff x="457200" y="164798"/>
            <a:chExt cx="11734800" cy="2309545"/>
          </a:xfrm>
        </p:grpSpPr>
        <p:sp>
          <p:nvSpPr>
            <p:cNvPr id="20" name="Product basics"/>
            <p:cNvSpPr/>
            <p:nvPr/>
          </p:nvSpPr>
          <p:spPr bwMode="auto">
            <a:xfrm>
              <a:off x="457200" y="164798"/>
              <a:ext cx="11734800" cy="533592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dirty="0"/>
                <a:t>With scanning a QR-code, a 3rd party WeChat public account can let Xiaoice </a:t>
              </a:r>
              <a:r>
                <a:rPr lang="en-US" sz="1400" dirty="0" smtClean="0"/>
                <a:t>be </a:t>
              </a:r>
              <a:r>
                <a:rPr lang="en-US" sz="1400" dirty="0"/>
                <a:t>its CUI</a:t>
              </a:r>
            </a:p>
          </p:txBody>
        </p:sp>
        <p:sp>
          <p:nvSpPr>
            <p:cNvPr id="21" name="Product basics"/>
            <p:cNvSpPr/>
            <p:nvPr/>
          </p:nvSpPr>
          <p:spPr bwMode="auto">
            <a:xfrm>
              <a:off x="457200" y="769444"/>
              <a:ext cx="11734800" cy="533592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dirty="0"/>
                <a:t>Xiaoice indexes content from the public account with Bing search technology</a:t>
              </a:r>
            </a:p>
          </p:txBody>
        </p:sp>
        <p:sp>
          <p:nvSpPr>
            <p:cNvPr id="22" name="Product basics"/>
            <p:cNvSpPr/>
            <p:nvPr/>
          </p:nvSpPr>
          <p:spPr bwMode="auto">
            <a:xfrm>
              <a:off x="457200" y="1361605"/>
              <a:ext cx="11734800" cy="533592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dirty="0"/>
                <a:t>Xiaoice handles the human to agent conversation, and in parallel triggers account specific cards</a:t>
              </a:r>
            </a:p>
          </p:txBody>
        </p:sp>
        <p:sp>
          <p:nvSpPr>
            <p:cNvPr id="23" name="Product basics"/>
            <p:cNvSpPr/>
            <p:nvPr/>
          </p:nvSpPr>
          <p:spPr bwMode="auto">
            <a:xfrm>
              <a:off x="457200" y="1940751"/>
              <a:ext cx="11734800" cy="533592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dirty="0"/>
                <a:t>Over 1M cards have been indexed. Average CTR is </a:t>
              </a:r>
              <a:r>
                <a:rPr lang="en-US" sz="1400" dirty="0" smtClean="0"/>
                <a:t>close to 40%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04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Slack &amp; the Slack-Bot </a:t>
            </a:r>
            <a:r>
              <a:rPr lang="en-US" dirty="0"/>
              <a:t>Eco-System</a:t>
            </a:r>
          </a:p>
        </p:txBody>
      </p:sp>
    </p:spTree>
    <p:extLst>
      <p:ext uri="{BB962C8B-B14F-4D97-AF65-F5344CB8AC3E}">
        <p14:creationId xmlns:p14="http://schemas.microsoft.com/office/powerpoint/2010/main" val="26433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t="4974" r="4482" b="7120"/>
          <a:stretch/>
        </p:blipFill>
        <p:spPr>
          <a:xfrm>
            <a:off x="478723" y="1203651"/>
            <a:ext cx="6858000" cy="488128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– Team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660" y="511114"/>
            <a:ext cx="589616" cy="5896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546206" y="1189958"/>
            <a:ext cx="4645794" cy="5303000"/>
            <a:chOff x="6738191" y="1555836"/>
            <a:chExt cx="5486400" cy="4437045"/>
          </a:xfrm>
        </p:grpSpPr>
        <p:sp>
          <p:nvSpPr>
            <p:cNvPr id="8" name="Product basics"/>
            <p:cNvSpPr/>
            <p:nvPr/>
          </p:nvSpPr>
          <p:spPr bwMode="auto">
            <a:xfrm>
              <a:off x="6738191" y="1555836"/>
              <a:ext cx="5486400" cy="569827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182880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/>
                <a:t>Channels for team conversations: per project, topic, team, general,…</a:t>
              </a:r>
            </a:p>
          </p:txBody>
        </p:sp>
        <p:sp>
          <p:nvSpPr>
            <p:cNvPr id="9" name="Product basics"/>
            <p:cNvSpPr/>
            <p:nvPr/>
          </p:nvSpPr>
          <p:spPr bwMode="auto">
            <a:xfrm>
              <a:off x="6738191" y="2199913"/>
              <a:ext cx="5486400" cy="569827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182880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/>
                <a:t>Private channels</a:t>
              </a:r>
            </a:p>
          </p:txBody>
        </p:sp>
        <p:sp>
          <p:nvSpPr>
            <p:cNvPr id="10" name="Product basics"/>
            <p:cNvSpPr/>
            <p:nvPr/>
          </p:nvSpPr>
          <p:spPr bwMode="auto">
            <a:xfrm>
              <a:off x="6738191" y="2843990"/>
              <a:ext cx="5486400" cy="569827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182880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/>
                <a:t>Direct messages</a:t>
              </a:r>
            </a:p>
          </p:txBody>
        </p:sp>
        <p:sp>
          <p:nvSpPr>
            <p:cNvPr id="11" name="Product basics"/>
            <p:cNvSpPr/>
            <p:nvPr/>
          </p:nvSpPr>
          <p:spPr bwMode="auto">
            <a:xfrm>
              <a:off x="6738191" y="3488067"/>
              <a:ext cx="5486400" cy="569827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182880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/>
                <a:t>Share docs/content in channel</a:t>
              </a:r>
            </a:p>
          </p:txBody>
        </p:sp>
        <p:sp>
          <p:nvSpPr>
            <p:cNvPr id="12" name="Product basics"/>
            <p:cNvSpPr/>
            <p:nvPr/>
          </p:nvSpPr>
          <p:spPr bwMode="auto">
            <a:xfrm>
              <a:off x="6738191" y="4132144"/>
              <a:ext cx="5486400" cy="569827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182880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/>
                <a:t>Connect tools and get their notifications: support requests, sale leads, code </a:t>
              </a:r>
              <a:r>
                <a:rPr lang="en-US" sz="1600" dirty="0" smtClean="0"/>
                <a:t>check-ins, </a:t>
              </a:r>
              <a:r>
                <a:rPr lang="en-US" sz="1600" dirty="0"/>
                <a:t>…</a:t>
              </a:r>
            </a:p>
          </p:txBody>
        </p:sp>
        <p:sp>
          <p:nvSpPr>
            <p:cNvPr id="13" name="Product basics"/>
            <p:cNvSpPr/>
            <p:nvPr/>
          </p:nvSpPr>
          <p:spPr bwMode="auto">
            <a:xfrm>
              <a:off x="6738191" y="4776220"/>
              <a:ext cx="5486400" cy="569827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182880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/>
                <a:t>Structured Search on messages, shared content and notifications</a:t>
              </a:r>
            </a:p>
          </p:txBody>
        </p:sp>
        <p:sp>
          <p:nvSpPr>
            <p:cNvPr id="14" name="Product basics"/>
            <p:cNvSpPr/>
            <p:nvPr/>
          </p:nvSpPr>
          <p:spPr bwMode="auto">
            <a:xfrm>
              <a:off x="6738191" y="5423054"/>
              <a:ext cx="5486400" cy="569827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182880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/>
                <a:t>Communicate with Slack bots as if they are co-workers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34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Bots: </a:t>
            </a:r>
            <a:r>
              <a:rPr lang="en-US" dirty="0" smtClean="0"/>
              <a:t>Rapidly Increasing Capabilities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826" y="6078323"/>
            <a:ext cx="411377" cy="411377"/>
          </a:xfrm>
          <a:prstGeom prst="rect">
            <a:avLst/>
          </a:prstGeom>
        </p:spPr>
      </p:pic>
      <p:sp>
        <p:nvSpPr>
          <p:cNvPr id="6" name="Product basics"/>
          <p:cNvSpPr/>
          <p:nvPr/>
        </p:nvSpPr>
        <p:spPr bwMode="auto">
          <a:xfrm>
            <a:off x="427038" y="1211263"/>
            <a:ext cx="11764962" cy="119369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731520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Slack bots automate repetitive tasks: scheduling meetings, sending meeting alerts, ordering lunch, translating text, managing your receipts, managing your to do lists</a:t>
            </a:r>
          </a:p>
        </p:txBody>
      </p:sp>
      <p:sp>
        <p:nvSpPr>
          <p:cNvPr id="8" name="Product basics"/>
          <p:cNvSpPr/>
          <p:nvPr/>
        </p:nvSpPr>
        <p:spPr bwMode="auto">
          <a:xfrm>
            <a:off x="427038" y="4281722"/>
            <a:ext cx="11764962" cy="88417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400" dirty="0"/>
              <a:t>Bots can also contact the user directly with questions, </a:t>
            </a:r>
            <a:br>
              <a:rPr lang="en-US" sz="2400" dirty="0"/>
            </a:br>
            <a:r>
              <a:rPr lang="en-US" sz="2400" dirty="0"/>
              <a:t>based on triggers: e.g.,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7038" y="5181695"/>
            <a:ext cx="10778515" cy="1169551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Ask the user if he wants to order lunch (on a daily basis)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Ask meeting participants to send agenda (15 minutes before the meeting should start)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A manager can send a daily scrum report questions to his team members. The bot will ask the team members, </a:t>
            </a:r>
            <a:b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</a:b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collect their answers and send the manager a merged report</a:t>
            </a:r>
          </a:p>
        </p:txBody>
      </p:sp>
      <p:sp>
        <p:nvSpPr>
          <p:cNvPr id="10" name="Product basics"/>
          <p:cNvSpPr/>
          <p:nvPr/>
        </p:nvSpPr>
        <p:spPr bwMode="auto">
          <a:xfrm>
            <a:off x="427038" y="2537879"/>
            <a:ext cx="11764962" cy="56982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400" dirty="0"/>
              <a:t>Slack teams can install bots from Slack directory</a:t>
            </a:r>
          </a:p>
        </p:txBody>
      </p:sp>
      <p:sp>
        <p:nvSpPr>
          <p:cNvPr id="11" name="Product basics"/>
          <p:cNvSpPr/>
          <p:nvPr/>
        </p:nvSpPr>
        <p:spPr bwMode="auto">
          <a:xfrm>
            <a:off x="427038" y="3240624"/>
            <a:ext cx="11764962" cy="90818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400" dirty="0"/>
              <a:t>Users use bots through natural language conversation, without leaving the conversation channel, instead of using external apps</a:t>
            </a:r>
          </a:p>
        </p:txBody>
      </p:sp>
    </p:spTree>
    <p:extLst>
      <p:ext uri="{BB962C8B-B14F-4D97-AF65-F5344CB8AC3E}">
        <p14:creationId xmlns:p14="http://schemas.microsoft.com/office/powerpoint/2010/main" val="51907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Directory of Bot Platform</a:t>
            </a:r>
          </a:p>
        </p:txBody>
      </p:sp>
      <p:pic>
        <p:nvPicPr>
          <p:cNvPr id="8" name="Picture 7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1263"/>
            <a:ext cx="5881646" cy="5598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38" y="296863"/>
            <a:ext cx="565804" cy="56580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75438" y="1211263"/>
            <a:ext cx="5516562" cy="4830550"/>
            <a:chOff x="6738191" y="1555836"/>
            <a:chExt cx="5486400" cy="3790211"/>
          </a:xfrm>
        </p:grpSpPr>
        <p:sp>
          <p:nvSpPr>
            <p:cNvPr id="7" name="Product basics"/>
            <p:cNvSpPr/>
            <p:nvPr/>
          </p:nvSpPr>
          <p:spPr bwMode="auto">
            <a:xfrm>
              <a:off x="6738191" y="1555836"/>
              <a:ext cx="5486400" cy="569827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14367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en-US" sz="2000" dirty="0">
                  <a:solidFill>
                    <a:schemeClr val="bg1"/>
                  </a:solidFill>
                  <a:cs typeface="Segoe UI" panose="020B0502040204020203" pitchFamily="34" charset="0"/>
                </a:rPr>
                <a:t>https://slack.com/apps</a:t>
              </a:r>
            </a:p>
          </p:txBody>
        </p:sp>
        <p:sp>
          <p:nvSpPr>
            <p:cNvPr id="10" name="Product basics"/>
            <p:cNvSpPr/>
            <p:nvPr/>
          </p:nvSpPr>
          <p:spPr bwMode="auto">
            <a:xfrm>
              <a:off x="6738191" y="2199913"/>
              <a:ext cx="5486400" cy="569827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14367">
                <a:lnSpc>
                  <a:spcPct val="90000"/>
                </a:lnSpc>
                <a:spcBef>
                  <a:spcPct val="20000"/>
                </a:spcBef>
                <a:buSzPct val="90000"/>
              </a:pPr>
              <a:r>
                <a:rPr lang="en-US" sz="2000" dirty="0"/>
                <a:t>Sample categories: design, marketing, office management, developer tools, productivity</a:t>
              </a:r>
              <a:endParaRPr lang="en-US" sz="2000" dirty="0">
                <a:solidFill>
                  <a:schemeClr val="bg1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11" name="Product basics"/>
            <p:cNvSpPr/>
            <p:nvPr/>
          </p:nvSpPr>
          <p:spPr bwMode="auto">
            <a:xfrm>
              <a:off x="6738191" y="2843990"/>
              <a:ext cx="5486400" cy="569827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r>
                <a:rPr lang="en-US" sz="2000" dirty="0"/>
                <a:t>Launched on Dec/15</a:t>
              </a:r>
            </a:p>
          </p:txBody>
        </p:sp>
        <p:sp>
          <p:nvSpPr>
            <p:cNvPr id="12" name="Product basics"/>
            <p:cNvSpPr/>
            <p:nvPr/>
          </p:nvSpPr>
          <p:spPr bwMode="auto">
            <a:xfrm>
              <a:off x="6738191" y="3488067"/>
              <a:ext cx="5486400" cy="569827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r>
                <a:rPr lang="en-US" sz="2000" dirty="0"/>
                <a:t>Well over 150 </a:t>
              </a:r>
              <a:r>
                <a:rPr lang="en-US" sz="2000" dirty="0" smtClean="0"/>
                <a:t>apps, growing rapidly</a:t>
              </a:r>
              <a:endParaRPr lang="en-US" sz="2000" dirty="0"/>
            </a:p>
          </p:txBody>
        </p:sp>
        <p:sp>
          <p:nvSpPr>
            <p:cNvPr id="13" name="Product basics"/>
            <p:cNvSpPr/>
            <p:nvPr/>
          </p:nvSpPr>
          <p:spPr bwMode="auto">
            <a:xfrm>
              <a:off x="6738191" y="4132144"/>
              <a:ext cx="5486400" cy="569827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r>
                <a:rPr lang="en-US" sz="2000" dirty="0"/>
                <a:t>$80M fund to help developers </a:t>
              </a:r>
              <a:br>
                <a:rPr lang="en-US" sz="2000" dirty="0"/>
              </a:br>
              <a:r>
                <a:rPr lang="en-US" sz="2000" dirty="0"/>
                <a:t>to build slack apps</a:t>
              </a:r>
            </a:p>
          </p:txBody>
        </p:sp>
        <p:sp>
          <p:nvSpPr>
            <p:cNvPr id="14" name="Product basics"/>
            <p:cNvSpPr/>
            <p:nvPr/>
          </p:nvSpPr>
          <p:spPr bwMode="auto">
            <a:xfrm>
              <a:off x="6738191" y="4776220"/>
              <a:ext cx="5486400" cy="569827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r>
                <a:rPr lang="en-US" sz="2000" dirty="0"/>
                <a:t>Howdy.ai Botkit: building blocks for building Slack bots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00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</a:t>
            </a:r>
            <a:r>
              <a:rPr lang="en-US" dirty="0" smtClean="0"/>
              <a:t>he Sharing Economy Revolution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7200" y="3989388"/>
            <a:ext cx="9859963" cy="129266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334963" marR="0" indent="-334963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1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1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Wingdings" panose="05000000000000000000" pitchFamily="2" charset="2"/>
              <a:buNone/>
            </a:pPr>
            <a:r>
              <a:rPr lang="en-US" sz="2000" dirty="0"/>
              <a:t>There are many names from Collaborative Economy, Peer Economy, On-Demand Economy (ODE), Collaborative Consumption, Online Economy, Gig Economy, Mesh, Crowd Economy, </a:t>
            </a:r>
            <a:r>
              <a:rPr lang="en-US" sz="2000" dirty="0" smtClean="0"/>
              <a:t>Concierge </a:t>
            </a:r>
            <a:r>
              <a:rPr lang="en-US" sz="2000" dirty="0"/>
              <a:t>Economy, 1099 Economy, WTF? (What’s The Future) Economy, Next Economy,  </a:t>
            </a:r>
            <a:r>
              <a:rPr lang="en-US" sz="2000" dirty="0" smtClean="0"/>
              <a:t>..etc.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894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Reshape the Labor Market and Nature of Work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810875" y="6492875"/>
            <a:ext cx="138112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FE6A2-F2BC-417D-8520-7091C289CA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66751" y="1372470"/>
            <a:ext cx="5073567" cy="4559102"/>
            <a:chOff x="3117196" y="1165359"/>
            <a:chExt cx="5851910" cy="525851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7491" y="2513147"/>
              <a:ext cx="928027" cy="727234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2358" y="1853952"/>
              <a:ext cx="1431877" cy="1247272"/>
            </a:xfrm>
            <a:prstGeom prst="rect">
              <a:avLst/>
            </a:prstGeom>
          </p:spPr>
        </p:pic>
        <p:cxnSp>
          <p:nvCxnSpPr>
            <p:cNvPr id="12" name="Straight Connector 12"/>
            <p:cNvCxnSpPr/>
            <p:nvPr/>
          </p:nvCxnSpPr>
          <p:spPr>
            <a:xfrm flipH="1">
              <a:off x="4067357" y="1853952"/>
              <a:ext cx="33" cy="133081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3"/>
            <p:cNvCxnSpPr/>
            <p:nvPr/>
          </p:nvCxnSpPr>
          <p:spPr>
            <a:xfrm flipH="1">
              <a:off x="4528215" y="1853952"/>
              <a:ext cx="33" cy="133081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/>
            <p:cNvCxnSpPr/>
            <p:nvPr/>
          </p:nvCxnSpPr>
          <p:spPr>
            <a:xfrm flipH="1">
              <a:off x="4925280" y="1875216"/>
              <a:ext cx="33" cy="133081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5"/>
            <p:cNvCxnSpPr/>
            <p:nvPr/>
          </p:nvCxnSpPr>
          <p:spPr>
            <a:xfrm flipH="1">
              <a:off x="3590511" y="1853952"/>
              <a:ext cx="33" cy="133081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6"/>
            <p:cNvGrpSpPr/>
            <p:nvPr/>
          </p:nvGrpSpPr>
          <p:grpSpPr>
            <a:xfrm rot="16200000">
              <a:off x="3581302" y="1864518"/>
              <a:ext cx="1330525" cy="1328413"/>
              <a:chOff x="7447401" y="772633"/>
              <a:chExt cx="3570008" cy="3564338"/>
            </a:xfrm>
          </p:grpSpPr>
          <p:cxnSp>
            <p:nvCxnSpPr>
              <p:cNvPr id="39" name="Straight Connector 39"/>
              <p:cNvCxnSpPr/>
              <p:nvPr/>
            </p:nvCxnSpPr>
            <p:spPr>
              <a:xfrm flipH="1" flipV="1">
                <a:off x="7822019" y="788125"/>
                <a:ext cx="88" cy="354884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0"/>
              <p:cNvCxnSpPr/>
              <p:nvPr/>
            </p:nvCxnSpPr>
            <p:spPr>
              <a:xfrm flipH="1" flipV="1">
                <a:off x="8279219" y="772633"/>
                <a:ext cx="3746" cy="3564338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1"/>
              <p:cNvCxnSpPr/>
              <p:nvPr/>
            </p:nvCxnSpPr>
            <p:spPr>
              <a:xfrm flipH="1" flipV="1">
                <a:off x="8743735" y="788125"/>
                <a:ext cx="88" cy="354884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2"/>
              <p:cNvCxnSpPr/>
              <p:nvPr/>
            </p:nvCxnSpPr>
            <p:spPr>
              <a:xfrm flipH="1" flipV="1">
                <a:off x="9204593" y="788125"/>
                <a:ext cx="88" cy="354884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3"/>
              <p:cNvCxnSpPr/>
              <p:nvPr/>
            </p:nvCxnSpPr>
            <p:spPr>
              <a:xfrm flipH="1" flipV="1">
                <a:off x="9612061" y="788125"/>
                <a:ext cx="88" cy="354884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4"/>
              <p:cNvCxnSpPr/>
              <p:nvPr/>
            </p:nvCxnSpPr>
            <p:spPr>
              <a:xfrm flipH="1" flipV="1">
                <a:off x="10072919" y="788125"/>
                <a:ext cx="88" cy="354884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5"/>
              <p:cNvCxnSpPr/>
              <p:nvPr/>
            </p:nvCxnSpPr>
            <p:spPr>
              <a:xfrm flipH="1" flipV="1">
                <a:off x="10480387" y="788125"/>
                <a:ext cx="88" cy="354884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6"/>
              <p:cNvCxnSpPr/>
              <p:nvPr/>
            </p:nvCxnSpPr>
            <p:spPr>
              <a:xfrm flipH="1" flipV="1">
                <a:off x="11017320" y="788126"/>
                <a:ext cx="89" cy="3548845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9"/>
              <p:cNvCxnSpPr/>
              <p:nvPr/>
            </p:nvCxnSpPr>
            <p:spPr>
              <a:xfrm flipH="1" flipV="1">
                <a:off x="7447401" y="788126"/>
                <a:ext cx="89" cy="3548845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7"/>
            <p:cNvSpPr txBox="1"/>
            <p:nvPr/>
          </p:nvSpPr>
          <p:spPr>
            <a:xfrm>
              <a:off x="3363561" y="1165359"/>
              <a:ext cx="1643397" cy="638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LABOR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9355">
                        <a:srgbClr val="505050"/>
                      </a:gs>
                      <a:gs pos="32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(e.g., driver’s time)</a:t>
              </a:r>
            </a:p>
          </p:txBody>
        </p:sp>
        <p:cxnSp>
          <p:nvCxnSpPr>
            <p:cNvPr id="18" name="Straight Connector 18"/>
            <p:cNvCxnSpPr/>
            <p:nvPr/>
          </p:nvCxnSpPr>
          <p:spPr>
            <a:xfrm flipH="1">
              <a:off x="7607317" y="1853952"/>
              <a:ext cx="33" cy="133081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9"/>
            <p:cNvCxnSpPr/>
            <p:nvPr/>
          </p:nvCxnSpPr>
          <p:spPr>
            <a:xfrm flipH="1">
              <a:off x="8068175" y="1853952"/>
              <a:ext cx="33" cy="133081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0"/>
            <p:cNvCxnSpPr/>
            <p:nvPr/>
          </p:nvCxnSpPr>
          <p:spPr>
            <a:xfrm flipH="1">
              <a:off x="8465240" y="1875216"/>
              <a:ext cx="33" cy="133081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1"/>
            <p:cNvCxnSpPr/>
            <p:nvPr/>
          </p:nvCxnSpPr>
          <p:spPr>
            <a:xfrm flipH="1">
              <a:off x="7130471" y="1853952"/>
              <a:ext cx="33" cy="133081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2"/>
            <p:cNvGrpSpPr/>
            <p:nvPr/>
          </p:nvGrpSpPr>
          <p:grpSpPr>
            <a:xfrm rot="16200000">
              <a:off x="7113507" y="1864517"/>
              <a:ext cx="1336875" cy="1334763"/>
              <a:chOff x="7430363" y="772633"/>
              <a:chExt cx="3587046" cy="3581376"/>
            </a:xfrm>
          </p:grpSpPr>
          <p:cxnSp>
            <p:nvCxnSpPr>
              <p:cNvPr id="30" name="Straight Connector 30"/>
              <p:cNvCxnSpPr/>
              <p:nvPr/>
            </p:nvCxnSpPr>
            <p:spPr>
              <a:xfrm flipH="1" flipV="1">
                <a:off x="7822019" y="788125"/>
                <a:ext cx="88" cy="354884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1"/>
              <p:cNvCxnSpPr/>
              <p:nvPr/>
            </p:nvCxnSpPr>
            <p:spPr>
              <a:xfrm flipH="1" flipV="1">
                <a:off x="8279219" y="772633"/>
                <a:ext cx="3746" cy="3564338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2"/>
              <p:cNvCxnSpPr/>
              <p:nvPr/>
            </p:nvCxnSpPr>
            <p:spPr>
              <a:xfrm flipH="1" flipV="1">
                <a:off x="8743735" y="788125"/>
                <a:ext cx="88" cy="354884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3"/>
              <p:cNvCxnSpPr/>
              <p:nvPr/>
            </p:nvCxnSpPr>
            <p:spPr>
              <a:xfrm flipH="1" flipV="1">
                <a:off x="9204593" y="788125"/>
                <a:ext cx="88" cy="354884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4"/>
              <p:cNvCxnSpPr/>
              <p:nvPr/>
            </p:nvCxnSpPr>
            <p:spPr>
              <a:xfrm flipH="1" flipV="1">
                <a:off x="9612061" y="788125"/>
                <a:ext cx="88" cy="354884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5"/>
              <p:cNvCxnSpPr/>
              <p:nvPr/>
            </p:nvCxnSpPr>
            <p:spPr>
              <a:xfrm flipH="1" flipV="1">
                <a:off x="10072919" y="788125"/>
                <a:ext cx="88" cy="354884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6"/>
              <p:cNvCxnSpPr/>
              <p:nvPr/>
            </p:nvCxnSpPr>
            <p:spPr>
              <a:xfrm flipH="1" flipV="1">
                <a:off x="10480387" y="788125"/>
                <a:ext cx="88" cy="354884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7"/>
              <p:cNvCxnSpPr/>
              <p:nvPr/>
            </p:nvCxnSpPr>
            <p:spPr>
              <a:xfrm flipH="1" flipV="1">
                <a:off x="11017320" y="788126"/>
                <a:ext cx="89" cy="3548845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8"/>
              <p:cNvCxnSpPr/>
              <p:nvPr/>
            </p:nvCxnSpPr>
            <p:spPr>
              <a:xfrm flipH="1" flipV="1">
                <a:off x="7430363" y="805164"/>
                <a:ext cx="89" cy="3548845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3"/>
            <p:cNvSpPr txBox="1"/>
            <p:nvPr/>
          </p:nvSpPr>
          <p:spPr>
            <a:xfrm>
              <a:off x="6822684" y="1165359"/>
              <a:ext cx="1805066" cy="638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ASSETS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9355">
                        <a:srgbClr val="505050"/>
                      </a:gs>
                      <a:gs pos="32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(e.g., car, apartment)</a:t>
              </a:r>
            </a:p>
          </p:txBody>
        </p:sp>
        <p:pic>
          <p:nvPicPr>
            <p:cNvPr id="24" name="Picture 24"/>
            <p:cNvPicPr>
              <a:picLocks noChangeAspect="1"/>
            </p:cNvPicPr>
            <p:nvPr/>
          </p:nvPicPr>
          <p:blipFill rotWithShape="1">
            <a:blip r:embed="rId5"/>
            <a:srcRect l="11456" t="8178" r="9600" b="12974"/>
            <a:stretch/>
          </p:blipFill>
          <p:spPr>
            <a:xfrm>
              <a:off x="7536326" y="2030806"/>
              <a:ext cx="875090" cy="773962"/>
            </a:xfrm>
            <a:prstGeom prst="rect">
              <a:avLst/>
            </a:prstGeom>
          </p:spPr>
        </p:pic>
        <p:sp>
          <p:nvSpPr>
            <p:cNvPr id="25" name="Rectangle 25"/>
            <p:cNvSpPr/>
            <p:nvPr/>
          </p:nvSpPr>
          <p:spPr>
            <a:xfrm>
              <a:off x="3178152" y="3993048"/>
              <a:ext cx="5648427" cy="98444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SOFTWARE PLATFORM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9355">
                        <a:srgbClr val="505050"/>
                      </a:gs>
                      <a:gs pos="32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Increased efficiency in allocation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9355">
                        <a:srgbClr val="505050"/>
                      </a:gs>
                      <a:gs pos="32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(algorithmic matching, pricing)</a:t>
              </a:r>
            </a:p>
          </p:txBody>
        </p:sp>
        <p:sp>
          <p:nvSpPr>
            <p:cNvPr id="26" name="Down Arrow 26"/>
            <p:cNvSpPr/>
            <p:nvPr/>
          </p:nvSpPr>
          <p:spPr>
            <a:xfrm>
              <a:off x="3117196" y="3262578"/>
              <a:ext cx="2362200" cy="860331"/>
            </a:xfrm>
            <a:prstGeom prst="downArrow">
              <a:avLst>
                <a:gd name="adj1" fmla="val 50000"/>
                <a:gd name="adj2" fmla="val 4894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7" name="Down Arrow 27"/>
            <p:cNvSpPr/>
            <p:nvPr/>
          </p:nvSpPr>
          <p:spPr>
            <a:xfrm>
              <a:off x="6606906" y="3262578"/>
              <a:ext cx="2362200" cy="864798"/>
            </a:xfrm>
            <a:prstGeom prst="downArrow">
              <a:avLst>
                <a:gd name="adj1" fmla="val 50000"/>
                <a:gd name="adj2" fmla="val 4894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8" name="Down Arrow 28"/>
            <p:cNvSpPr/>
            <p:nvPr/>
          </p:nvSpPr>
          <p:spPr>
            <a:xfrm>
              <a:off x="4764486" y="5077413"/>
              <a:ext cx="2362200" cy="721865"/>
            </a:xfrm>
            <a:prstGeom prst="downArrow">
              <a:avLst>
                <a:gd name="adj1" fmla="val 50000"/>
                <a:gd name="adj2" fmla="val 4894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9" name="Rectangle 29"/>
            <p:cNvSpPr/>
            <p:nvPr/>
          </p:nvSpPr>
          <p:spPr>
            <a:xfrm>
              <a:off x="3121373" y="5820628"/>
              <a:ext cx="5648427" cy="6032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SERVICE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9355">
                        <a:srgbClr val="505050"/>
                      </a:gs>
                      <a:gs pos="32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(e.g., Uber, Airbnb, UpWork)</a:t>
              </a:r>
            </a:p>
          </p:txBody>
        </p:sp>
      </p:grpSp>
      <p:sp>
        <p:nvSpPr>
          <p:cNvPr id="49" name="Product basics"/>
          <p:cNvSpPr/>
          <p:nvPr/>
        </p:nvSpPr>
        <p:spPr bwMode="auto">
          <a:xfrm>
            <a:off x="6675438" y="1211263"/>
            <a:ext cx="5516562" cy="11685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91440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defTabSz="914367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dirty="0">
                <a:solidFill>
                  <a:schemeClr val="bg1"/>
                </a:solidFill>
                <a:cs typeface="Segoe UI" panose="020B0502040204020203" pitchFamily="34" charset="0"/>
              </a:rPr>
              <a:t>App-driven labor and asset sharing markets (Uber, Airbnb, Upwork, etc.) are at the center of redefining work, and how people think about their jobs​</a:t>
            </a:r>
          </a:p>
        </p:txBody>
      </p:sp>
      <p:sp>
        <p:nvSpPr>
          <p:cNvPr id="50" name="Product basics"/>
          <p:cNvSpPr/>
          <p:nvPr/>
        </p:nvSpPr>
        <p:spPr bwMode="auto">
          <a:xfrm>
            <a:off x="6675438" y="2430298"/>
            <a:ext cx="5516562" cy="104282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91440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defTabSz="914367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b="1" dirty="0"/>
              <a:t>Slice up a broad array of traditional jobs into discrete tasks (microtasks) that can be assigned JIT (Just-In-Time) to people​ or AI</a:t>
            </a:r>
          </a:p>
        </p:txBody>
      </p:sp>
      <p:sp>
        <p:nvSpPr>
          <p:cNvPr id="51" name="Product basics"/>
          <p:cNvSpPr/>
          <p:nvPr/>
        </p:nvSpPr>
        <p:spPr bwMode="auto">
          <a:xfrm>
            <a:off x="6675438" y="4300375"/>
            <a:ext cx="5516562" cy="7262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91440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Worker’s performance constantly tracked, reviewed and subject to customer satisfaction​</a:t>
            </a:r>
          </a:p>
        </p:txBody>
      </p:sp>
      <p:sp>
        <p:nvSpPr>
          <p:cNvPr id="52" name="Product basics"/>
          <p:cNvSpPr/>
          <p:nvPr/>
        </p:nvSpPr>
        <p:spPr bwMode="auto">
          <a:xfrm>
            <a:off x="6675438" y="5077122"/>
            <a:ext cx="5516562" cy="7262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91440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Valuable data as by-product: intent, process, transaction, reputation tracking</a:t>
            </a:r>
          </a:p>
        </p:txBody>
      </p:sp>
      <p:sp>
        <p:nvSpPr>
          <p:cNvPr id="55" name="Product basics"/>
          <p:cNvSpPr/>
          <p:nvPr/>
        </p:nvSpPr>
        <p:spPr bwMode="auto">
          <a:xfrm>
            <a:off x="6675438" y="3523630"/>
            <a:ext cx="5516562" cy="7262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91440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defTabSz="914367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dirty="0"/>
              <a:t>Wages/Prices set by a dynamic measurement of supply and demand​</a:t>
            </a:r>
          </a:p>
        </p:txBody>
      </p:sp>
    </p:spTree>
    <p:extLst>
      <p:ext uri="{BB962C8B-B14F-4D97-AF65-F5344CB8AC3E}">
        <p14:creationId xmlns:p14="http://schemas.microsoft.com/office/powerpoint/2010/main" val="2861623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7200" y="1225133"/>
            <a:ext cx="11734800" cy="5017405"/>
            <a:chOff x="457200" y="1224806"/>
            <a:chExt cx="11734800" cy="6018719"/>
          </a:xfrm>
        </p:grpSpPr>
        <p:sp>
          <p:nvSpPr>
            <p:cNvPr id="4" name="Product basics"/>
            <p:cNvSpPr/>
            <p:nvPr/>
          </p:nvSpPr>
          <p:spPr bwMode="auto">
            <a:xfrm>
              <a:off x="457200" y="1224806"/>
              <a:ext cx="11734800" cy="64008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/>
                <a:t>Future Through </a:t>
              </a:r>
              <a:r>
                <a:rPr lang="en-US" sz="2400" dirty="0" smtClean="0"/>
                <a:t>the </a:t>
              </a:r>
              <a:r>
                <a:rPr lang="en-US" sz="2400" dirty="0"/>
                <a:t>Lens of Industrial Development</a:t>
              </a:r>
            </a:p>
          </p:txBody>
        </p:sp>
        <p:sp>
          <p:nvSpPr>
            <p:cNvPr id="5" name="Product basics"/>
            <p:cNvSpPr/>
            <p:nvPr/>
          </p:nvSpPr>
          <p:spPr bwMode="auto">
            <a:xfrm>
              <a:off x="457200" y="1992901"/>
              <a:ext cx="11734800" cy="64008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/>
                <a:t>The 3</a:t>
              </a:r>
              <a:r>
                <a:rPr lang="en-US" sz="2400" baseline="30000" dirty="0"/>
                <a:t>rd</a:t>
              </a:r>
              <a:r>
                <a:rPr lang="en-US" sz="2400" dirty="0"/>
                <a:t> </a:t>
              </a:r>
              <a:r>
                <a:rPr lang="en-US" sz="2400" dirty="0" smtClean="0"/>
                <a:t>Arrival of the Era </a:t>
              </a:r>
              <a:r>
                <a:rPr lang="en-US" sz="2400" dirty="0"/>
                <a:t>of </a:t>
              </a:r>
              <a:r>
                <a:rPr lang="en-US" sz="2400" dirty="0" smtClean="0"/>
                <a:t>IT </a:t>
              </a:r>
              <a:r>
                <a:rPr lang="en-US" sz="2400" dirty="0"/>
                <a:t>Industry: An Emerging Digital Society</a:t>
              </a:r>
            </a:p>
          </p:txBody>
        </p:sp>
        <p:sp>
          <p:nvSpPr>
            <p:cNvPr id="6" name="Product basics"/>
            <p:cNvSpPr/>
            <p:nvPr/>
          </p:nvSpPr>
          <p:spPr bwMode="auto">
            <a:xfrm>
              <a:off x="457200" y="2760998"/>
              <a:ext cx="11734800" cy="64008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/>
                <a:t>The Rise of An New Digital Experience </a:t>
              </a:r>
              <a:r>
                <a:rPr lang="en-US" sz="2400" dirty="0" smtClean="0"/>
                <a:t>Eco-System &amp; Its Structural Anatomy</a:t>
              </a:r>
              <a:endParaRPr lang="en-US" sz="2400" dirty="0"/>
            </a:p>
          </p:txBody>
        </p:sp>
        <p:sp>
          <p:nvSpPr>
            <p:cNvPr id="7" name="Product basics"/>
            <p:cNvSpPr/>
            <p:nvPr/>
          </p:nvSpPr>
          <p:spPr bwMode="auto">
            <a:xfrm>
              <a:off x="457200" y="5053658"/>
              <a:ext cx="11734800" cy="64008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/>
                <a:t>Opportunities for Re-Writing Rules of Every Segment of the Society</a:t>
              </a:r>
            </a:p>
          </p:txBody>
        </p:sp>
        <p:sp>
          <p:nvSpPr>
            <p:cNvPr id="8" name="Product basics"/>
            <p:cNvSpPr/>
            <p:nvPr/>
          </p:nvSpPr>
          <p:spPr bwMode="auto">
            <a:xfrm>
              <a:off x="457200" y="3523280"/>
              <a:ext cx="11734800" cy="64008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/>
                <a:t>Opportunities for New Experiences and Platforms</a:t>
              </a:r>
            </a:p>
          </p:txBody>
        </p:sp>
        <p:sp>
          <p:nvSpPr>
            <p:cNvPr id="9" name="Product basics"/>
            <p:cNvSpPr/>
            <p:nvPr/>
          </p:nvSpPr>
          <p:spPr bwMode="auto">
            <a:xfrm>
              <a:off x="457200" y="4285563"/>
              <a:ext cx="11734800" cy="64008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/>
                <a:t>Opportunities for New Foundational Technologies</a:t>
              </a:r>
            </a:p>
          </p:txBody>
        </p:sp>
        <p:sp>
          <p:nvSpPr>
            <p:cNvPr id="10" name="Product basics"/>
            <p:cNvSpPr/>
            <p:nvPr/>
          </p:nvSpPr>
          <p:spPr bwMode="auto">
            <a:xfrm>
              <a:off x="457200" y="5835349"/>
              <a:ext cx="11734800" cy="64008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/>
                <a:t>Microsoft’s </a:t>
              </a:r>
              <a:r>
                <a:rPr lang="en-US" sz="2400" dirty="0" smtClean="0"/>
                <a:t>Ambitions for the Future</a:t>
              </a:r>
              <a:endParaRPr lang="en-US" sz="2400" dirty="0"/>
            </a:p>
          </p:txBody>
        </p:sp>
        <p:sp>
          <p:nvSpPr>
            <p:cNvPr id="11" name="Product basics"/>
            <p:cNvSpPr/>
            <p:nvPr/>
          </p:nvSpPr>
          <p:spPr bwMode="auto">
            <a:xfrm>
              <a:off x="457200" y="6603445"/>
              <a:ext cx="11734800" cy="64008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/>
                <a:t>Partner Together for a Better Future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033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Microsoft’s </a:t>
            </a:r>
            <a:r>
              <a:rPr lang="en-US" dirty="0" smtClean="0"/>
              <a:t>Ambitions for the Future</a:t>
            </a:r>
            <a:endParaRPr lang="en-US" dirty="0"/>
          </a:p>
        </p:txBody>
      </p:sp>
      <p:sp>
        <p:nvSpPr>
          <p:cNvPr id="4" name="Product basics"/>
          <p:cNvSpPr/>
          <p:nvPr/>
        </p:nvSpPr>
        <p:spPr bwMode="auto">
          <a:xfrm>
            <a:off x="457200" y="1226773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Empower People &amp; </a:t>
            </a:r>
            <a:r>
              <a:rPr lang="en-US" sz="2400" dirty="0" smtClean="0"/>
              <a:t>Organizations </a:t>
            </a:r>
            <a:r>
              <a:rPr lang="en-US" sz="2400" dirty="0"/>
              <a:t>on the Planet to Achieve More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923" y="3962606"/>
            <a:ext cx="10778515" cy="677108"/>
          </a:xfrm>
          <a:prstGeom prst="rect">
            <a:avLst/>
          </a:prstGeom>
        </p:spPr>
        <p:txBody>
          <a:bodyPr lIns="0" tIns="91440" bIns="91440">
            <a:spAutoFit/>
          </a:bodyPr>
          <a:lstStyle/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Investment in AI and 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other fundamental 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technologies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E.g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., HoloLens and 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Xiaoice as a breakthrough AI product </a:t>
            </a:r>
          </a:p>
        </p:txBody>
      </p:sp>
      <p:sp>
        <p:nvSpPr>
          <p:cNvPr id="6" name="Product basics"/>
          <p:cNvSpPr/>
          <p:nvPr/>
        </p:nvSpPr>
        <p:spPr bwMode="auto">
          <a:xfrm>
            <a:off x="457200" y="1920791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Change the World Again by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922" y="2460477"/>
            <a:ext cx="10778515" cy="947952"/>
          </a:xfrm>
          <a:prstGeom prst="rect">
            <a:avLst/>
          </a:prstGeom>
        </p:spPr>
        <p:txBody>
          <a:bodyPr lIns="0" tIns="91440" bIns="91440">
            <a:spAutoFit/>
          </a:bodyPr>
          <a:lstStyle/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Re-inventing Productivity 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Creating More Personal Computing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Building the Intelligent Cloud</a:t>
            </a:r>
          </a:p>
        </p:txBody>
      </p:sp>
      <p:sp>
        <p:nvSpPr>
          <p:cNvPr id="8" name="Product basics"/>
          <p:cNvSpPr/>
          <p:nvPr/>
        </p:nvSpPr>
        <p:spPr bwMode="auto">
          <a:xfrm>
            <a:off x="457200" y="3429000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Commitment to Deep R&amp;D to Advance Foundational Technologies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8923" y="5228641"/>
            <a:ext cx="10778515" cy="677108"/>
          </a:xfrm>
          <a:prstGeom prst="rect">
            <a:avLst/>
          </a:prstGeom>
        </p:spPr>
        <p:txBody>
          <a:bodyPr lIns="0" tIns="91440" bIns="91440">
            <a:spAutoFit/>
          </a:bodyPr>
          <a:lstStyle/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Office 365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Skype / Bing 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/ Cortana  </a:t>
            </a:r>
            <a:endParaRPr lang="en-US" sz="1600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</a:endParaRPr>
          </a:p>
        </p:txBody>
      </p:sp>
      <p:sp>
        <p:nvSpPr>
          <p:cNvPr id="10" name="Product basics"/>
          <p:cNvSpPr/>
          <p:nvPr/>
        </p:nvSpPr>
        <p:spPr bwMode="auto">
          <a:xfrm>
            <a:off x="457200" y="4695035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Strive to Transform and Deliver Leading Experiences across Work/Life/School</a:t>
            </a:r>
          </a:p>
        </p:txBody>
      </p:sp>
    </p:spTree>
    <p:extLst>
      <p:ext uri="{BB962C8B-B14F-4D97-AF65-F5344CB8AC3E}">
        <p14:creationId xmlns:p14="http://schemas.microsoft.com/office/powerpoint/2010/main" val="28715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Xiaoice</a:t>
            </a:r>
          </a:p>
        </p:txBody>
      </p:sp>
    </p:spTree>
    <p:extLst>
      <p:ext uri="{BB962C8B-B14F-4D97-AF65-F5344CB8AC3E}">
        <p14:creationId xmlns:p14="http://schemas.microsoft.com/office/powerpoint/2010/main" val="182076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8661" y="3040063"/>
            <a:ext cx="12191999" cy="3817937"/>
            <a:chOff x="-2970" y="2711177"/>
            <a:chExt cx="12192001" cy="4154573"/>
          </a:xfrm>
        </p:grpSpPr>
        <p:sp>
          <p:nvSpPr>
            <p:cNvPr id="148" name="Shape 148"/>
            <p:cNvSpPr/>
            <p:nvPr/>
          </p:nvSpPr>
          <p:spPr>
            <a:xfrm>
              <a:off x="-2970" y="2711177"/>
              <a:ext cx="12192001" cy="4154573"/>
            </a:xfrm>
            <a:prstGeom prst="rect">
              <a:avLst/>
            </a:prstGeom>
            <a:solidFill>
              <a:srgbClr val="EBEBEB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1600" dirty="0"/>
            </a:p>
          </p:txBody>
        </p:sp>
        <p:sp>
          <p:nvSpPr>
            <p:cNvPr id="149" name="Shape 149"/>
            <p:cNvSpPr/>
            <p:nvPr/>
          </p:nvSpPr>
          <p:spPr>
            <a:xfrm>
              <a:off x="6093030" y="3863371"/>
              <a:ext cx="1" cy="991324"/>
            </a:xfrm>
            <a:prstGeom prst="line">
              <a:avLst/>
            </a:prstGeom>
            <a:ln w="25400">
              <a:solidFill>
                <a:srgbClr val="424242"/>
              </a:solidFill>
              <a:miter/>
            </a:ln>
          </p:spPr>
          <p:txBody>
            <a:bodyPr lIns="45719" rIns="45719"/>
            <a:lstStyle/>
            <a:p>
              <a:endParaRPr sz="1600" dirty="0"/>
            </a:p>
          </p:txBody>
        </p:sp>
        <p:sp>
          <p:nvSpPr>
            <p:cNvPr id="150" name="Shape 150"/>
            <p:cNvSpPr/>
            <p:nvPr/>
          </p:nvSpPr>
          <p:spPr>
            <a:xfrm>
              <a:off x="2991280" y="3686954"/>
              <a:ext cx="6290575" cy="1"/>
            </a:xfrm>
            <a:prstGeom prst="line">
              <a:avLst/>
            </a:prstGeom>
            <a:ln w="25400">
              <a:solidFill>
                <a:srgbClr val="424242"/>
              </a:solidFill>
              <a:miter/>
            </a:ln>
          </p:spPr>
          <p:txBody>
            <a:bodyPr lIns="45719" rIns="45719"/>
            <a:lstStyle/>
            <a:p>
              <a:endParaRPr sz="1600" dirty="0"/>
            </a:p>
          </p:txBody>
        </p:sp>
        <p:sp>
          <p:nvSpPr>
            <p:cNvPr id="152" name="Shape 152"/>
            <p:cNvSpPr/>
            <p:nvPr/>
          </p:nvSpPr>
          <p:spPr>
            <a:xfrm>
              <a:off x="4448121" y="5021632"/>
              <a:ext cx="3953823" cy="7363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r>
                <a:rPr sz="3600" dirty="0">
                  <a:solidFill>
                    <a:srgbClr val="424242"/>
                  </a:solidFill>
                  <a:latin typeface="+mj-lt"/>
                  <a:ea typeface="Calibri Light"/>
                  <a:cs typeface="Calibri Light"/>
                </a:rPr>
                <a:t>Key Living Spaces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987035" y="6120585"/>
              <a:ext cx="921461" cy="438724"/>
              <a:chOff x="1985139" y="5938599"/>
              <a:chExt cx="921461" cy="438724"/>
            </a:xfrm>
          </p:grpSpPr>
          <p:sp>
            <p:nvSpPr>
              <p:cNvPr id="153" name="Shape 153"/>
              <p:cNvSpPr/>
              <p:nvPr/>
            </p:nvSpPr>
            <p:spPr>
              <a:xfrm>
                <a:off x="1985139" y="5938599"/>
                <a:ext cx="921461" cy="438724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Off val="10616"/>
                </a:schemeClr>
              </a:solidFill>
              <a:ln w="12700">
                <a:miter lim="400000"/>
              </a:ln>
            </p:spPr>
            <p:txBody>
              <a:bodyPr lIns="25400" tIns="25400" rIns="25400" bIns="25400" anchor="ctr"/>
              <a:lstStyle/>
              <a:p>
                <a:pPr algn="ctr" defTabSz="219081">
                  <a:defRPr sz="800">
                    <a:solidFill>
                      <a:srgbClr val="FFFFFF"/>
                    </a:solidFill>
                  </a:defRPr>
                </a:pPr>
                <a:endParaRPr sz="700" dirty="0"/>
              </a:p>
            </p:txBody>
          </p:sp>
          <p:sp>
            <p:nvSpPr>
              <p:cNvPr id="154" name="Shape 154"/>
              <p:cNvSpPr/>
              <p:nvPr/>
            </p:nvSpPr>
            <p:spPr>
              <a:xfrm>
                <a:off x="2027698" y="5973414"/>
                <a:ext cx="823806" cy="38956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2146" tIns="32146" rIns="32146" bIns="32146">
                <a:spAutoFit/>
              </a:bodyPr>
              <a:lstStyle>
                <a:lvl1pPr algn="ctr" defTabSz="410765">
                  <a:defRPr sz="2000">
                    <a:solidFill>
                      <a:srgbClr val="212121"/>
                    </a:solidFill>
                  </a:defRPr>
                </a:lvl1pPr>
              </a:lstStyle>
              <a:p>
                <a:r>
                  <a:rPr sz="1800" dirty="0"/>
                  <a:t>Weibo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014168" y="6120585"/>
              <a:ext cx="1086397" cy="438724"/>
              <a:chOff x="3020271" y="5938599"/>
              <a:chExt cx="1086397" cy="438724"/>
            </a:xfrm>
          </p:grpSpPr>
          <p:sp>
            <p:nvSpPr>
              <p:cNvPr id="155" name="Shape 155"/>
              <p:cNvSpPr/>
              <p:nvPr/>
            </p:nvSpPr>
            <p:spPr>
              <a:xfrm>
                <a:off x="3020271" y="5938599"/>
                <a:ext cx="1086397" cy="438724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Off val="10616"/>
                </a:schemeClr>
              </a:solidFill>
              <a:ln w="12700">
                <a:miter lim="400000"/>
              </a:ln>
            </p:spPr>
            <p:txBody>
              <a:bodyPr lIns="25400" tIns="25400" rIns="25400" bIns="25400" anchor="ctr"/>
              <a:lstStyle/>
              <a:p>
                <a:pPr algn="ctr" defTabSz="219081">
                  <a:defRPr sz="800">
                    <a:solidFill>
                      <a:srgbClr val="FFFFFF"/>
                    </a:solidFill>
                  </a:defRPr>
                </a:pPr>
                <a:endParaRPr sz="700" dirty="0"/>
              </a:p>
            </p:txBody>
          </p:sp>
          <p:sp>
            <p:nvSpPr>
              <p:cNvPr id="156" name="Shape 156"/>
              <p:cNvSpPr/>
              <p:nvPr/>
            </p:nvSpPr>
            <p:spPr>
              <a:xfrm>
                <a:off x="3071206" y="5973414"/>
                <a:ext cx="984529" cy="38956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2146" tIns="32146" rIns="32146" bIns="32146">
                <a:spAutoFit/>
              </a:bodyPr>
              <a:lstStyle>
                <a:lvl1pPr algn="ctr" defTabSz="410765">
                  <a:defRPr sz="2000">
                    <a:solidFill>
                      <a:srgbClr val="212121"/>
                    </a:solidFill>
                  </a:defRPr>
                </a:lvl1pPr>
              </a:lstStyle>
              <a:p>
                <a:r>
                  <a:rPr sz="1800" dirty="0"/>
                  <a:t>WeChat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277564" y="6120585"/>
              <a:ext cx="603798" cy="438724"/>
              <a:chOff x="1280533" y="5938599"/>
              <a:chExt cx="603798" cy="438724"/>
            </a:xfrm>
          </p:grpSpPr>
          <p:sp>
            <p:nvSpPr>
              <p:cNvPr id="157" name="Shape 157"/>
              <p:cNvSpPr/>
              <p:nvPr/>
            </p:nvSpPr>
            <p:spPr>
              <a:xfrm>
                <a:off x="1280533" y="5938599"/>
                <a:ext cx="603798" cy="438724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Off val="10616"/>
                </a:schemeClr>
              </a:solidFill>
              <a:ln w="12700">
                <a:miter lim="400000"/>
              </a:ln>
            </p:spPr>
            <p:txBody>
              <a:bodyPr lIns="25400" tIns="25400" rIns="25400" bIns="25400" anchor="ctr"/>
              <a:lstStyle/>
              <a:p>
                <a:pPr algn="ctr" defTabSz="219081">
                  <a:defRPr sz="800">
                    <a:solidFill>
                      <a:srgbClr val="FFFFFF"/>
                    </a:solidFill>
                  </a:defRPr>
                </a:pPr>
                <a:endParaRPr sz="700" dirty="0"/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1406644" y="5973414"/>
                <a:ext cx="351578" cy="38956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2146" tIns="32146" rIns="32146" bIns="32146">
                <a:spAutoFit/>
              </a:bodyPr>
              <a:lstStyle>
                <a:lvl1pPr algn="ctr" defTabSz="410765">
                  <a:defRPr sz="2000">
                    <a:solidFill>
                      <a:srgbClr val="212121"/>
                    </a:solidFill>
                  </a:defRPr>
                </a:lvl1pPr>
              </a:lstStyle>
              <a:p>
                <a:r>
                  <a:rPr sz="1800" dirty="0"/>
                  <a:t>JD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206237" y="6120585"/>
              <a:ext cx="921461" cy="438724"/>
              <a:chOff x="4220340" y="5938599"/>
              <a:chExt cx="921461" cy="438724"/>
            </a:xfrm>
          </p:grpSpPr>
          <p:sp>
            <p:nvSpPr>
              <p:cNvPr id="159" name="Shape 159"/>
              <p:cNvSpPr/>
              <p:nvPr/>
            </p:nvSpPr>
            <p:spPr>
              <a:xfrm>
                <a:off x="4220340" y="5938599"/>
                <a:ext cx="921461" cy="438724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Off val="10616"/>
                </a:schemeClr>
              </a:solidFill>
              <a:ln w="12700">
                <a:miter lim="400000"/>
              </a:ln>
            </p:spPr>
            <p:txBody>
              <a:bodyPr lIns="25400" tIns="25400" rIns="25400" bIns="25400" anchor="ctr"/>
              <a:lstStyle/>
              <a:p>
                <a:pPr algn="ctr" defTabSz="219081">
                  <a:defRPr sz="800">
                    <a:solidFill>
                      <a:srgbClr val="FFFFFF"/>
                    </a:solidFill>
                  </a:defRPr>
                </a:pPr>
                <a:endParaRPr sz="700" dirty="0"/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4382001" y="5973414"/>
                <a:ext cx="598138" cy="38956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2146" tIns="32146" rIns="32146" bIns="32146">
                <a:spAutoFit/>
              </a:bodyPr>
              <a:lstStyle>
                <a:lvl1pPr algn="ctr" defTabSz="410765">
                  <a:defRPr sz="2000">
                    <a:solidFill>
                      <a:srgbClr val="212121"/>
                    </a:solidFill>
                  </a:defRPr>
                </a:lvl1pPr>
              </a:lstStyle>
              <a:p>
                <a:r>
                  <a:rPr sz="1800" dirty="0"/>
                  <a:t>LINE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439871" y="6120585"/>
              <a:ext cx="1365797" cy="438724"/>
              <a:chOff x="6442840" y="5938599"/>
              <a:chExt cx="1365797" cy="438724"/>
            </a:xfrm>
          </p:grpSpPr>
          <p:sp>
            <p:nvSpPr>
              <p:cNvPr id="161" name="Shape 161"/>
              <p:cNvSpPr/>
              <p:nvPr/>
            </p:nvSpPr>
            <p:spPr>
              <a:xfrm>
                <a:off x="6442840" y="5938599"/>
                <a:ext cx="1365797" cy="438724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Off val="10616"/>
                </a:schemeClr>
              </a:solidFill>
              <a:ln w="12700">
                <a:miter lim="400000"/>
              </a:ln>
            </p:spPr>
            <p:txBody>
              <a:bodyPr lIns="25400" tIns="25400" rIns="25400" bIns="25400" anchor="ctr"/>
              <a:lstStyle/>
              <a:p>
                <a:pPr algn="ctr" defTabSz="219081">
                  <a:defRPr sz="800">
                    <a:solidFill>
                      <a:srgbClr val="FFFFFF"/>
                    </a:solidFill>
                  </a:defRPr>
                </a:pPr>
                <a:endParaRPr sz="700" dirty="0"/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6467748" y="5973414"/>
                <a:ext cx="1315980" cy="38956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2146" tIns="32146" rIns="32146" bIns="32146">
                <a:spAutoFit/>
              </a:bodyPr>
              <a:lstStyle>
                <a:lvl1pPr algn="ctr" defTabSz="410765">
                  <a:defRPr sz="2000">
                    <a:solidFill>
                      <a:srgbClr val="212121"/>
                    </a:solidFill>
                  </a:defRPr>
                </a:lvl1pPr>
              </a:lstStyle>
              <a:p>
                <a:r>
                  <a:rPr sz="1800" dirty="0"/>
                  <a:t>Dragon TV</a:t>
                </a:r>
              </a:p>
            </p:txBody>
          </p:sp>
        </p:grpSp>
        <p:sp>
          <p:nvSpPr>
            <p:cNvPr id="163" name="Shape 163"/>
            <p:cNvSpPr/>
            <p:nvPr/>
          </p:nvSpPr>
          <p:spPr>
            <a:xfrm>
              <a:off x="5964945" y="5639449"/>
              <a:ext cx="239257" cy="3740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spAutoFit/>
            </a:bodyPr>
            <a:lstStyle>
              <a:lvl1pPr algn="ctr" defTabSz="410765">
                <a:defRPr sz="2800"/>
              </a:lvl1pPr>
            </a:lstStyle>
            <a:p>
              <a:r>
                <a:rPr sz="1800" dirty="0"/>
                <a:t>+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846302" y="6120585"/>
              <a:ext cx="3892858" cy="438724"/>
              <a:chOff x="7849271" y="5938599"/>
              <a:chExt cx="3892858" cy="438724"/>
            </a:xfrm>
          </p:grpSpPr>
          <p:sp>
            <p:nvSpPr>
              <p:cNvPr id="164" name="Shape 164"/>
              <p:cNvSpPr/>
              <p:nvPr/>
            </p:nvSpPr>
            <p:spPr>
              <a:xfrm>
                <a:off x="7916039" y="5938599"/>
                <a:ext cx="3806875" cy="438724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Off val="10616"/>
                </a:schemeClr>
              </a:solidFill>
              <a:ln w="12700">
                <a:miter lim="400000"/>
              </a:ln>
            </p:spPr>
            <p:txBody>
              <a:bodyPr lIns="25400" tIns="25400" rIns="25400" bIns="25400" anchor="ctr"/>
              <a:lstStyle/>
              <a:p>
                <a:pPr algn="ctr" defTabSz="219081">
                  <a:defRPr sz="800">
                    <a:solidFill>
                      <a:srgbClr val="FFFFFF"/>
                    </a:solidFill>
                  </a:defRPr>
                </a:pPr>
                <a:endParaRPr sz="700" dirty="0"/>
              </a:p>
            </p:txBody>
          </p:sp>
          <p:sp>
            <p:nvSpPr>
              <p:cNvPr id="165" name="Shape 165"/>
              <p:cNvSpPr/>
              <p:nvPr/>
            </p:nvSpPr>
            <p:spPr>
              <a:xfrm>
                <a:off x="7849271" y="5973414"/>
                <a:ext cx="3892858" cy="38956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2146" tIns="32146" rIns="32146" bIns="32146">
                <a:spAutoFit/>
              </a:bodyPr>
              <a:lstStyle>
                <a:lvl1pPr algn="ctr" defTabSz="410765">
                  <a:defRPr sz="2000">
                    <a:solidFill>
                      <a:srgbClr val="212121"/>
                    </a:solidFill>
                  </a:defRPr>
                </a:lvl1pPr>
              </a:lstStyle>
              <a:p>
                <a:r>
                  <a:rPr sz="1800" dirty="0"/>
                  <a:t>Media official accounts@WeChat</a:t>
                </a:r>
              </a:p>
            </p:txBody>
          </p:sp>
        </p:grpSp>
        <p:sp>
          <p:nvSpPr>
            <p:cNvPr id="166" name="Shape 166"/>
            <p:cNvSpPr/>
            <p:nvPr/>
          </p:nvSpPr>
          <p:spPr>
            <a:xfrm>
              <a:off x="1341146" y="3396039"/>
              <a:ext cx="1716067" cy="7363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sz="3800">
                  <a:solidFill>
                    <a:srgbClr val="424242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sz="3600" dirty="0">
                  <a:latin typeface="+mj-lt"/>
                </a:rPr>
                <a:t>Human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243358" y="3978648"/>
              <a:ext cx="3708870" cy="9047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algn="ctr">
                <a:lnSpc>
                  <a:spcPct val="95000"/>
                </a:lnSpc>
                <a:defRPr sz="2400">
                  <a:solidFill>
                    <a:srgbClr val="424242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dirty="0">
                  <a:solidFill>
                    <a:srgbClr val="424242"/>
                  </a:solidFill>
                  <a:latin typeface="Segoe UI" panose="020B0502040204020203" pitchFamily="34" charset="0"/>
                  <a:ea typeface="Calibri Light"/>
                  <a:cs typeface="Segoe UI" panose="020B0502040204020203" pitchFamily="34" charset="0"/>
                  <a:sym typeface="Calibri Light"/>
                </a:rPr>
                <a:t>with Text, Voice, Image </a:t>
              </a:r>
            </a:p>
            <a:p>
              <a:pPr algn="ctr">
                <a:lnSpc>
                  <a:spcPct val="95000"/>
                </a:lnSpc>
                <a:defRPr sz="2400">
                  <a:solidFill>
                    <a:srgbClr val="424242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dirty="0">
                  <a:solidFill>
                    <a:srgbClr val="424242"/>
                  </a:solidFill>
                  <a:latin typeface="Segoe UI" panose="020B0502040204020203" pitchFamily="34" charset="0"/>
                  <a:ea typeface="Calibri Light"/>
                  <a:cs typeface="Segoe UI" panose="020B0502040204020203" pitchFamily="34" charset="0"/>
                  <a:sym typeface="Calibri Light"/>
                </a:rPr>
                <a:t>and Video senses</a:t>
              </a:r>
            </a:p>
          </p:txBody>
        </p:sp>
        <p:sp>
          <p:nvSpPr>
            <p:cNvPr id="168" name="Shape 168"/>
            <p:cNvSpPr/>
            <p:nvPr/>
          </p:nvSpPr>
          <p:spPr>
            <a:xfrm>
              <a:off x="9416286" y="3396039"/>
              <a:ext cx="1428594" cy="7363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r>
                <a:rPr sz="3600" dirty="0">
                  <a:solidFill>
                    <a:srgbClr val="424242"/>
                  </a:solidFill>
                  <a:latin typeface="+mj-lt"/>
                  <a:ea typeface="Calibri Light"/>
                  <a:cs typeface="Calibri Light"/>
                </a:rPr>
                <a:t>World</a:t>
              </a:r>
            </a:p>
          </p:txBody>
        </p:sp>
        <p:sp>
          <p:nvSpPr>
            <p:cNvPr id="169" name="Shape 169"/>
            <p:cNvSpPr/>
            <p:nvPr/>
          </p:nvSpPr>
          <p:spPr>
            <a:xfrm>
              <a:off x="8145617" y="3978648"/>
              <a:ext cx="3824882" cy="9047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algn="ctr">
                <a:lnSpc>
                  <a:spcPct val="95000"/>
                </a:lnSpc>
                <a:defRPr sz="2400">
                  <a:solidFill>
                    <a:srgbClr val="424242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dirty="0">
                  <a:solidFill>
                    <a:srgbClr val="424242"/>
                  </a:solidFill>
                  <a:latin typeface="Segoe UI" panose="020B0502040204020203" pitchFamily="34" charset="0"/>
                  <a:ea typeface="Calibri Light"/>
                  <a:cs typeface="Segoe UI" panose="020B0502040204020203" pitchFamily="34" charset="0"/>
                </a:rPr>
                <a:t>Knowledge, Information</a:t>
              </a:r>
            </a:p>
            <a:p>
              <a:pPr algn="ctr">
                <a:lnSpc>
                  <a:spcPct val="95000"/>
                </a:lnSpc>
                <a:defRPr sz="2400">
                  <a:solidFill>
                    <a:srgbClr val="424242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dirty="0">
                  <a:solidFill>
                    <a:srgbClr val="424242"/>
                  </a:solidFill>
                  <a:latin typeface="Segoe UI" panose="020B0502040204020203" pitchFamily="34" charset="0"/>
                  <a:ea typeface="Calibri Light"/>
                  <a:cs typeface="Segoe UI" panose="020B0502040204020203" pitchFamily="34" charset="0"/>
                </a:rPr>
                <a:t>and Service</a:t>
              </a:r>
            </a:p>
          </p:txBody>
        </p:sp>
        <p:sp>
          <p:nvSpPr>
            <p:cNvPr id="171" name="Shape 171"/>
            <p:cNvSpPr/>
            <p:nvPr/>
          </p:nvSpPr>
          <p:spPr>
            <a:xfrm>
              <a:off x="3844088" y="3040592"/>
              <a:ext cx="4497884" cy="1265048"/>
            </a:xfrm>
            <a:prstGeom prst="rect">
              <a:avLst/>
            </a:prstGeom>
            <a:solidFill>
              <a:srgbClr val="1AB65D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endParaRPr sz="1600" dirty="0"/>
            </a:p>
          </p:txBody>
        </p:sp>
        <p:sp>
          <p:nvSpPr>
            <p:cNvPr id="172" name="Shape 172"/>
            <p:cNvSpPr/>
            <p:nvPr/>
          </p:nvSpPr>
          <p:spPr>
            <a:xfrm>
              <a:off x="3844088" y="3230195"/>
              <a:ext cx="4497882" cy="8766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r>
                <a:rPr sz="2400" dirty="0"/>
                <a:t>Xiaoice / Rinna</a:t>
              </a:r>
            </a:p>
            <a:p>
              <a:pPr algn="ctr">
                <a:defRPr sz="2300">
                  <a:solidFill>
                    <a:srgbClr val="FFFFFF"/>
                  </a:solidFill>
                </a:defRPr>
              </a:pPr>
              <a:r>
                <a:rPr sz="2000" dirty="0"/>
                <a:t>General Conversational Service</a:t>
              </a:r>
            </a:p>
          </p:txBody>
        </p:sp>
        <p:sp>
          <p:nvSpPr>
            <p:cNvPr id="173" name="Shape 173"/>
            <p:cNvSpPr/>
            <p:nvPr/>
          </p:nvSpPr>
          <p:spPr>
            <a:xfrm>
              <a:off x="4592567" y="5655635"/>
              <a:ext cx="1230469" cy="4207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 algn="r">
                <a:defRPr sz="2400">
                  <a:solidFill>
                    <a:srgbClr val="424242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sz="1800" dirty="0">
                  <a:latin typeface="+mn-lt"/>
                </a:rPr>
                <a:t>User base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6392595" y="5655635"/>
              <a:ext cx="1407627" cy="4207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sz="2400">
                  <a:solidFill>
                    <a:srgbClr val="424242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sz="1800" dirty="0">
                  <a:latin typeface="+mn-lt"/>
                </a:rPr>
                <a:t>Social roles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233371" y="6120585"/>
              <a:ext cx="491397" cy="438724"/>
              <a:chOff x="5236340" y="5938599"/>
              <a:chExt cx="491397" cy="438724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5236340" y="5938599"/>
                <a:ext cx="491397" cy="438724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Off val="10616"/>
                </a:schemeClr>
              </a:solidFill>
              <a:ln w="12700">
                <a:miter lim="400000"/>
              </a:ln>
            </p:spPr>
            <p:txBody>
              <a:bodyPr lIns="25400" tIns="25400" rIns="25400" bIns="25400" anchor="ctr"/>
              <a:lstStyle/>
              <a:p>
                <a:pPr algn="ctr" defTabSz="219081">
                  <a:defRPr sz="800">
                    <a:solidFill>
                      <a:srgbClr val="FFFFFF"/>
                    </a:solidFill>
                  </a:defRPr>
                </a:pPr>
                <a:endParaRPr sz="700" dirty="0"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5350270" y="5973414"/>
                <a:ext cx="267564" cy="38956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2146" tIns="32146" rIns="32146" bIns="32146">
                <a:spAutoFit/>
              </a:bodyPr>
              <a:lstStyle>
                <a:lvl1pPr algn="ctr" defTabSz="410765">
                  <a:defRPr sz="2000">
                    <a:solidFill>
                      <a:srgbClr val="212121"/>
                    </a:solidFill>
                  </a:defRPr>
                </a:lvl1pPr>
              </a:lstStyle>
              <a:p>
                <a:r>
                  <a:rPr sz="1800" dirty="0"/>
                  <a:t>…</a:t>
                </a:r>
              </a:p>
            </p:txBody>
          </p:sp>
        </p:grpSp>
        <p:sp>
          <p:nvSpPr>
            <p:cNvPr id="177" name="Shape 177"/>
            <p:cNvSpPr/>
            <p:nvPr/>
          </p:nvSpPr>
          <p:spPr>
            <a:xfrm>
              <a:off x="1159330" y="5594865"/>
              <a:ext cx="2340691" cy="4558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 algn="ctr">
                <a:defRPr sz="2400">
                  <a:solidFill>
                    <a:srgbClr val="1AB65D"/>
                  </a:solidFill>
                </a:defRPr>
              </a:lvl1pPr>
            </a:lstStyle>
            <a:p>
              <a:r>
                <a:rPr sz="2000" dirty="0"/>
                <a:t>40M+ Login User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8620897" y="5594865"/>
              <a:ext cx="3174543" cy="4558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 algn="ctr">
                <a:defRPr sz="2400">
                  <a:solidFill>
                    <a:srgbClr val="1AB65D"/>
                  </a:solidFill>
                </a:defRPr>
              </a:lvl1pPr>
            </a:lstStyle>
            <a:p>
              <a:r>
                <a:rPr sz="2000" dirty="0"/>
                <a:t>800M+ Reach Audience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Xiaoice (Little </a:t>
            </a:r>
            <a:r>
              <a:rPr lang="en-US" sz="3500" dirty="0" smtClean="0"/>
              <a:t>Bing): Connect Human to </a:t>
            </a:r>
            <a:r>
              <a:rPr lang="en-US" sz="3500" dirty="0"/>
              <a:t>World </a:t>
            </a:r>
            <a:r>
              <a:rPr lang="en-US" sz="3500" dirty="0" smtClean="0"/>
              <a:t>with Conversations</a:t>
            </a:r>
            <a:endParaRPr lang="en-US" sz="35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457200" y="1216152"/>
            <a:ext cx="11716138" cy="1590102"/>
            <a:chOff x="457200" y="164798"/>
            <a:chExt cx="11734800" cy="1730399"/>
          </a:xfrm>
        </p:grpSpPr>
        <p:sp>
          <p:nvSpPr>
            <p:cNvPr id="41" name="Product basics"/>
            <p:cNvSpPr/>
            <p:nvPr/>
          </p:nvSpPr>
          <p:spPr bwMode="auto">
            <a:xfrm>
              <a:off x="457200" y="164798"/>
              <a:ext cx="11734800" cy="533592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/>
                <a:t>A chat-bot based on Bing search technology</a:t>
              </a:r>
            </a:p>
          </p:txBody>
        </p:sp>
        <p:sp>
          <p:nvSpPr>
            <p:cNvPr id="42" name="Product basics"/>
            <p:cNvSpPr/>
            <p:nvPr/>
          </p:nvSpPr>
          <p:spPr bwMode="auto">
            <a:xfrm>
              <a:off x="457200" y="769444"/>
              <a:ext cx="11734800" cy="533592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/>
                <a:t>High user engagement (CPS=23) with strong emotional connections</a:t>
              </a:r>
            </a:p>
          </p:txBody>
        </p:sp>
        <p:sp>
          <p:nvSpPr>
            <p:cNvPr id="43" name="Product basics"/>
            <p:cNvSpPr/>
            <p:nvPr/>
          </p:nvSpPr>
          <p:spPr bwMode="auto">
            <a:xfrm>
              <a:off x="457200" y="1361605"/>
              <a:ext cx="11734800" cy="533592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/>
                <a:t>A personal companion to a user; also a public celebrity on social media (weibo)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894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0" y="4007322"/>
            <a:ext cx="12382469" cy="29137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grpSp>
        <p:nvGrpSpPr>
          <p:cNvPr id="4" name="Group 3"/>
          <p:cNvGrpSpPr/>
          <p:nvPr/>
        </p:nvGrpSpPr>
        <p:grpSpPr>
          <a:xfrm>
            <a:off x="361934" y="4144932"/>
            <a:ext cx="11658600" cy="2370168"/>
            <a:chOff x="256364" y="4104550"/>
            <a:chExt cx="11965131" cy="2593114"/>
          </a:xfrm>
        </p:grpSpPr>
        <p:pic>
          <p:nvPicPr>
            <p:cNvPr id="208" name="pasted-image.pd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364" y="4104550"/>
              <a:ext cx="4162227" cy="259311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9" name="pasted-image.pd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1120" y="4104550"/>
              <a:ext cx="3959825" cy="259311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10" name="pasted-image.pdf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5602" y="4104550"/>
              <a:ext cx="3855893" cy="2593114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Xiaoice is on Dragon TV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200" y="1215664"/>
            <a:ext cx="11716138" cy="2560320"/>
            <a:chOff x="457200" y="164798"/>
            <a:chExt cx="11734800" cy="2332591"/>
          </a:xfrm>
        </p:grpSpPr>
        <p:sp>
          <p:nvSpPr>
            <p:cNvPr id="9" name="Product basics"/>
            <p:cNvSpPr/>
            <p:nvPr/>
          </p:nvSpPr>
          <p:spPr bwMode="auto">
            <a:xfrm>
              <a:off x="457200" y="164798"/>
              <a:ext cx="11734800" cy="533592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/>
                <a:t>Xiaoice has become trainee anchor for live TV programs on Dragon TV</a:t>
              </a:r>
            </a:p>
          </p:txBody>
        </p:sp>
        <p:sp>
          <p:nvSpPr>
            <p:cNvPr id="10" name="Product basics"/>
            <p:cNvSpPr/>
            <p:nvPr/>
          </p:nvSpPr>
          <p:spPr bwMode="auto">
            <a:xfrm>
              <a:off x="457200" y="769444"/>
              <a:ext cx="11734800" cy="533592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/>
                <a:t>Dragon TV is one of China’s largest TV </a:t>
              </a:r>
              <a:r>
                <a:rPr lang="en-US" sz="1600" dirty="0" smtClean="0"/>
                <a:t>stations, </a:t>
              </a:r>
              <a:r>
                <a:rPr lang="en-US" sz="1600" dirty="0"/>
                <a:t>has a viewer population &gt;800M</a:t>
              </a:r>
            </a:p>
          </p:txBody>
        </p:sp>
        <p:sp>
          <p:nvSpPr>
            <p:cNvPr id="11" name="Product basics"/>
            <p:cNvSpPr/>
            <p:nvPr/>
          </p:nvSpPr>
          <p:spPr bwMode="auto">
            <a:xfrm>
              <a:off x="457200" y="1361605"/>
              <a:ext cx="11734800" cy="533592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/>
                <a:t>First AI robot to have real broadcasting job on a TV station</a:t>
              </a:r>
            </a:p>
          </p:txBody>
        </p:sp>
        <p:sp>
          <p:nvSpPr>
            <p:cNvPr id="12" name="Product basics"/>
            <p:cNvSpPr/>
            <p:nvPr/>
          </p:nvSpPr>
          <p:spPr bwMode="auto">
            <a:xfrm>
              <a:off x="457200" y="1963795"/>
              <a:ext cx="11734800" cy="533594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/>
                <a:t>First weather broadcasting and commenting every morning 7:00AM – 9:00AM. Will expand her job scope to comment on news, host real-time audience votes and audience connections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539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-1" y="3056832"/>
            <a:ext cx="12192001" cy="380116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grpSp>
        <p:nvGrpSpPr>
          <p:cNvPr id="4" name="Group 3"/>
          <p:cNvGrpSpPr/>
          <p:nvPr/>
        </p:nvGrpSpPr>
        <p:grpSpPr>
          <a:xfrm>
            <a:off x="171747" y="3241343"/>
            <a:ext cx="11840119" cy="3255040"/>
            <a:chOff x="98420" y="3306415"/>
            <a:chExt cx="12010939" cy="3302001"/>
          </a:xfrm>
        </p:grpSpPr>
        <p:pic>
          <p:nvPicPr>
            <p:cNvPr id="214" name="pasted-image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568548" y="3306415"/>
              <a:ext cx="3114163" cy="3302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15" name="pasted-image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83087" y="3306415"/>
              <a:ext cx="5326272" cy="3302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16" name="pasted-image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8420" y="3306415"/>
              <a:ext cx="3369963" cy="330200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Rinna is Xiaoice in 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8163" y="-1477963"/>
            <a:ext cx="11653837" cy="800219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1216152"/>
            <a:ext cx="11716138" cy="1590102"/>
            <a:chOff x="457200" y="164798"/>
            <a:chExt cx="11734800" cy="1730399"/>
          </a:xfrm>
        </p:grpSpPr>
        <p:sp>
          <p:nvSpPr>
            <p:cNvPr id="9" name="Product basics"/>
            <p:cNvSpPr/>
            <p:nvPr/>
          </p:nvSpPr>
          <p:spPr bwMode="auto">
            <a:xfrm>
              <a:off x="457200" y="164798"/>
              <a:ext cx="11734800" cy="533592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/>
                <a:t>Xiaoice with Japanese culture and language, developed by Bing team onsite in Japan</a:t>
              </a:r>
            </a:p>
          </p:txBody>
        </p:sp>
        <p:sp>
          <p:nvSpPr>
            <p:cNvPr id="10" name="Product basics"/>
            <p:cNvSpPr/>
            <p:nvPr/>
          </p:nvSpPr>
          <p:spPr bwMode="auto">
            <a:xfrm>
              <a:off x="457200" y="769444"/>
              <a:ext cx="11734800" cy="533592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/>
                <a:t>Living in LINE and Twitter. Connected with </a:t>
              </a:r>
              <a:r>
                <a:rPr lang="en-US" dirty="0" smtClean="0"/>
                <a:t>over 1</a:t>
              </a:r>
              <a:r>
                <a:rPr lang="en-US" dirty="0"/>
                <a:t>% Japan population within </a:t>
              </a:r>
              <a:r>
                <a:rPr lang="en-US" dirty="0" smtClean="0"/>
                <a:t>just 20 </a:t>
              </a:r>
              <a:r>
                <a:rPr lang="en-US" dirty="0"/>
                <a:t>days</a:t>
              </a:r>
            </a:p>
          </p:txBody>
        </p:sp>
        <p:sp>
          <p:nvSpPr>
            <p:cNvPr id="11" name="Product basics"/>
            <p:cNvSpPr/>
            <p:nvPr/>
          </p:nvSpPr>
          <p:spPr bwMode="auto">
            <a:xfrm>
              <a:off x="457200" y="1361605"/>
              <a:ext cx="11734800" cy="533592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/>
                <a:t>Growing rapidly, already </a:t>
              </a:r>
              <a:r>
                <a:rPr lang="en-US" dirty="0"/>
                <a:t>one of the most famous AI </a:t>
              </a:r>
              <a:r>
                <a:rPr lang="en-US" dirty="0" smtClean="0"/>
                <a:t>characters in </a:t>
              </a:r>
              <a:r>
                <a:rPr lang="en-US" dirty="0"/>
                <a:t>Japan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88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Office 365</a:t>
            </a:r>
          </a:p>
        </p:txBody>
      </p:sp>
    </p:spTree>
    <p:extLst>
      <p:ext uri="{BB962C8B-B14F-4D97-AF65-F5344CB8AC3E}">
        <p14:creationId xmlns:p14="http://schemas.microsoft.com/office/powerpoint/2010/main" val="30303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365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04364"/>
            <a:ext cx="7614745" cy="1489639"/>
          </a:xfrm>
        </p:spPr>
        <p:txBody>
          <a:bodyPr/>
          <a:lstStyle/>
          <a:p>
            <a:pPr marL="460375" lvl="1" indent="-285750"/>
            <a:r>
              <a:rPr lang="en-US" dirty="0"/>
              <a:t>Search &amp; Discovery </a:t>
            </a:r>
          </a:p>
          <a:p>
            <a:pPr marL="460375" lvl="1" indent="-285750"/>
            <a:r>
              <a:rPr lang="en-US" dirty="0"/>
              <a:t>Insights &amp; Actions</a:t>
            </a:r>
          </a:p>
          <a:p>
            <a:pPr marL="460375" lvl="1" indent="-285750"/>
            <a:r>
              <a:rPr lang="en-US" dirty="0" smtClean="0"/>
              <a:t>Collaboration </a:t>
            </a:r>
            <a:r>
              <a:rPr lang="en-US" dirty="0"/>
              <a:t>(#hashtag, </a:t>
            </a:r>
            <a:r>
              <a:rPr lang="en-US" dirty="0" smtClean="0"/>
              <a:t>@mention</a:t>
            </a:r>
            <a:r>
              <a:rPr lang="en-US" dirty="0"/>
              <a:t>, …)</a:t>
            </a:r>
          </a:p>
          <a:p>
            <a:pPr marL="460375" lvl="1" indent="-285750"/>
            <a:r>
              <a:rPr lang="en-US" dirty="0"/>
              <a:t>Fundamentally change the way of reading and </a:t>
            </a:r>
            <a:r>
              <a:rPr lang="en-US" dirty="0" smtClean="0"/>
              <a:t>writing</a:t>
            </a:r>
          </a:p>
          <a:p>
            <a:pPr marL="460375" lvl="1" indent="-285750"/>
            <a:r>
              <a:rPr lang="en-US" dirty="0" smtClean="0"/>
              <a:t>Create a path towards the future of workplace, the future of work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040" y="3880261"/>
            <a:ext cx="5180718" cy="2757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51097" y="3597013"/>
            <a:ext cx="2138149" cy="2585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2pPr marL="336145" lvl="1" defTabSz="914367">
              <a:lnSpc>
                <a:spcPct val="90000"/>
              </a:lnSpc>
              <a:spcBef>
                <a:spcPct val="20000"/>
              </a:spcBef>
              <a:buSzPct val="90000"/>
              <a:defRPr sz="1200" b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</a:lstStyle>
          <a:p>
            <a:pPr lvl="1"/>
            <a:r>
              <a:rPr lang="en-US" dirty="0"/>
              <a:t>Smarter Address Book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90" y="3880261"/>
            <a:ext cx="5848531" cy="25417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67527" y="3621729"/>
            <a:ext cx="2231701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6145" lvl="1" defTabSz="914367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1200" b="1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Surface the best ideas </a:t>
            </a:r>
          </a:p>
        </p:txBody>
      </p:sp>
      <p:sp>
        <p:nvSpPr>
          <p:cNvPr id="12" name="Product basics"/>
          <p:cNvSpPr/>
          <p:nvPr/>
        </p:nvSpPr>
        <p:spPr bwMode="auto">
          <a:xfrm>
            <a:off x="457200" y="1226773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Pushing the frontier of productivity via Data and Intelligence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9"/>
          <a:stretch/>
        </p:blipFill>
        <p:spPr>
          <a:xfrm>
            <a:off x="8850139" y="866121"/>
            <a:ext cx="3153619" cy="25190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30229" y="607589"/>
            <a:ext cx="3193438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6145" lvl="1" defTabSz="914367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1200" b="1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Flight confirmations in your calendar</a:t>
            </a:r>
          </a:p>
        </p:txBody>
      </p:sp>
    </p:spTree>
    <p:extLst>
      <p:ext uri="{BB962C8B-B14F-4D97-AF65-F5344CB8AC3E}">
        <p14:creationId xmlns:p14="http://schemas.microsoft.com/office/powerpoint/2010/main" val="30934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2255" y="3190422"/>
            <a:ext cx="3454737" cy="2491192"/>
            <a:chOff x="4697511" y="1905672"/>
            <a:chExt cx="3998259" cy="288312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t="5708"/>
            <a:stretch/>
          </p:blipFill>
          <p:spPr>
            <a:xfrm rot="16200000">
              <a:off x="5315184" y="1287999"/>
              <a:ext cx="2762914" cy="39982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706485" y="4093213"/>
              <a:ext cx="13484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5B9BD5">
                      <a:lumMod val="75000"/>
                    </a:srgbClr>
                  </a:solidFill>
                </a:rPr>
                <a:t>Customer contacts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37317" y="4527185"/>
              <a:ext cx="14830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E65D00"/>
                  </a:solidFill>
                </a:rPr>
                <a:t>Services and support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12706" y="4527185"/>
              <a:ext cx="8226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7030A0"/>
                  </a:solidFill>
                </a:rPr>
                <a:t>Marketing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10098" y="2469875"/>
              <a:ext cx="11865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0B050"/>
                  </a:solidFill>
                </a:rPr>
                <a:t>Channel partner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98271" y="2108125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Sales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Analytics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269239" y="1812262"/>
            <a:ext cx="3567753" cy="7550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rtlCol="0" anchor="ctr"/>
          <a:lstStyle/>
          <a:p>
            <a:pPr defTabSz="584200"/>
            <a:r>
              <a:rPr lang="en-US" sz="2000" dirty="0">
                <a:solidFill>
                  <a:srgbClr val="424242"/>
                </a:solidFill>
                <a:latin typeface="+mj-lt"/>
                <a:ea typeface="Calibri Light"/>
                <a:cs typeface="Segoe UI" panose="020B0502040204020203" pitchFamily="34" charset="0"/>
              </a:rPr>
              <a:t>Always-on measurement of the workplace social graph</a:t>
            </a:r>
          </a:p>
        </p:txBody>
      </p:sp>
      <p:sp>
        <p:nvSpPr>
          <p:cNvPr id="8" name="Rectangle 7"/>
          <p:cNvSpPr/>
          <p:nvPr/>
        </p:nvSpPr>
        <p:spPr>
          <a:xfrm>
            <a:off x="4583633" y="1812262"/>
            <a:ext cx="3373578" cy="7550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584200"/>
            <a:r>
              <a:rPr lang="en-US" sz="2000" dirty="0">
                <a:solidFill>
                  <a:srgbClr val="424242"/>
                </a:solidFill>
                <a:latin typeface="+mj-lt"/>
                <a:ea typeface="Calibri Light"/>
                <a:cs typeface="Segoe UI" panose="020B0502040204020203" pitchFamily="34" charset="0"/>
              </a:rPr>
              <a:t>Time and relationships: </a:t>
            </a:r>
            <a:br>
              <a:rPr lang="en-US" sz="2000" dirty="0">
                <a:solidFill>
                  <a:srgbClr val="424242"/>
                </a:solidFill>
                <a:latin typeface="+mj-lt"/>
                <a:ea typeface="Calibri Light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424242"/>
                </a:solidFill>
                <a:latin typeface="+mj-lt"/>
                <a:ea typeface="Calibri Light"/>
                <a:cs typeface="Segoe UI" panose="020B0502040204020203" pitchFamily="34" charset="0"/>
              </a:rPr>
              <a:t>the building blocks of 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8769163" y="1812262"/>
            <a:ext cx="3362745" cy="7550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584200"/>
            <a:r>
              <a:rPr lang="en-US" sz="2000" dirty="0">
                <a:solidFill>
                  <a:srgbClr val="424242"/>
                </a:solidFill>
                <a:latin typeface="+mj-lt"/>
                <a:ea typeface="Calibri Light"/>
                <a:cs typeface="Segoe UI" panose="020B0502040204020203" pitchFamily="34" charset="0"/>
              </a:rPr>
              <a:t>Advance prediction of </a:t>
            </a:r>
            <a:br>
              <a:rPr lang="en-US" sz="2000" dirty="0">
                <a:solidFill>
                  <a:srgbClr val="424242"/>
                </a:solidFill>
                <a:latin typeface="+mj-lt"/>
                <a:ea typeface="Calibri Light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424242"/>
                </a:solidFill>
                <a:latin typeface="+mj-lt"/>
                <a:ea typeface="Calibri Light"/>
                <a:cs typeface="Segoe UI" panose="020B0502040204020203" pitchFamily="34" charset="0"/>
              </a:rPr>
              <a:t>critical business outcomes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53701" y="3260603"/>
            <a:ext cx="1019959" cy="8080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rPr>
              <a:t>Network size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53701" y="4146114"/>
            <a:ext cx="1019959" cy="8080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rPr>
              <a:t>Time with customers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53701" y="5031624"/>
            <a:ext cx="1019959" cy="8080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rPr>
              <a:t>Focus time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46169" y="3260603"/>
            <a:ext cx="1019959" cy="8080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rPr>
              <a:t>Time with manager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49413" y="3260603"/>
            <a:ext cx="1019959" cy="8080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rPr>
              <a:t>Network efficiency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46169" y="4146114"/>
            <a:ext cx="1019959" cy="8080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rPr>
              <a:t>Customer sentiment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49413" y="4146114"/>
            <a:ext cx="1019959" cy="8080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rPr>
              <a:t>Customer network velocity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46169" y="5031624"/>
            <a:ext cx="1019959" cy="8080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rPr>
              <a:t>Meeting quality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49413" y="5031624"/>
            <a:ext cx="1019959" cy="8080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rPr>
              <a:t>After-hours collaboration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81880" y="3828093"/>
            <a:ext cx="2743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indent="-403225">
              <a:buFont typeface="Wingdings" panose="05000000000000000000" pitchFamily="2" charset="2"/>
              <a:buChar char="ü"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Sales quotas</a:t>
            </a:r>
          </a:p>
          <a:p>
            <a:pPr marL="403225" indent="-403225">
              <a:buFont typeface="Wingdings" panose="05000000000000000000" pitchFamily="2" charset="2"/>
              <a:buChar char="ü"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Attrition</a:t>
            </a:r>
          </a:p>
          <a:p>
            <a:pPr marL="403225" indent="-403225">
              <a:buFont typeface="Wingdings" panose="05000000000000000000" pitchFamily="2" charset="2"/>
              <a:buChar char="ü"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Engagement</a:t>
            </a:r>
          </a:p>
          <a:p>
            <a:pPr marL="403225" indent="-403225">
              <a:buFont typeface="Wingdings" panose="05000000000000000000" pitchFamily="2" charset="2"/>
              <a:buChar char="ü"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Satisfaction</a:t>
            </a:r>
          </a:p>
          <a:p>
            <a:pPr marL="403225" indent="-403225">
              <a:buFont typeface="Wingdings" panose="05000000000000000000" pitchFamily="2" charset="2"/>
              <a:buChar char="ü"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Revenue</a:t>
            </a:r>
          </a:p>
        </p:txBody>
      </p:sp>
      <p:sp>
        <p:nvSpPr>
          <p:cNvPr id="29" name="Freeform 33"/>
          <p:cNvSpPr>
            <a:spLocks/>
          </p:cNvSpPr>
          <p:nvPr/>
        </p:nvSpPr>
        <p:spPr bwMode="auto">
          <a:xfrm flipH="1">
            <a:off x="3738398" y="1992086"/>
            <a:ext cx="541299" cy="516548"/>
          </a:xfrm>
          <a:custGeom>
            <a:avLst/>
            <a:gdLst>
              <a:gd name="T0" fmla="*/ 204 w 210"/>
              <a:gd name="T1" fmla="*/ 94 h 200"/>
              <a:gd name="T2" fmla="*/ 20 w 210"/>
              <a:gd name="T3" fmla="*/ 94 h 200"/>
              <a:gd name="T4" fmla="*/ 104 w 210"/>
              <a:gd name="T5" fmla="*/ 10 h 200"/>
              <a:gd name="T6" fmla="*/ 104 w 210"/>
              <a:gd name="T7" fmla="*/ 2 h 200"/>
              <a:gd name="T8" fmla="*/ 96 w 210"/>
              <a:gd name="T9" fmla="*/ 2 h 200"/>
              <a:gd name="T10" fmla="*/ 2 w 210"/>
              <a:gd name="T11" fmla="*/ 96 h 200"/>
              <a:gd name="T12" fmla="*/ 0 w 210"/>
              <a:gd name="T13" fmla="*/ 98 h 200"/>
              <a:gd name="T14" fmla="*/ 0 w 210"/>
              <a:gd name="T15" fmla="*/ 98 h 200"/>
              <a:gd name="T16" fmla="*/ 0 w 210"/>
              <a:gd name="T17" fmla="*/ 100 h 200"/>
              <a:gd name="T18" fmla="*/ 0 w 210"/>
              <a:gd name="T19" fmla="*/ 102 h 200"/>
              <a:gd name="T20" fmla="*/ 0 w 210"/>
              <a:gd name="T21" fmla="*/ 102 h 200"/>
              <a:gd name="T22" fmla="*/ 2 w 210"/>
              <a:gd name="T23" fmla="*/ 104 h 200"/>
              <a:gd name="T24" fmla="*/ 96 w 210"/>
              <a:gd name="T25" fmla="*/ 198 h 200"/>
              <a:gd name="T26" fmla="*/ 100 w 210"/>
              <a:gd name="T27" fmla="*/ 200 h 200"/>
              <a:gd name="T28" fmla="*/ 104 w 210"/>
              <a:gd name="T29" fmla="*/ 198 h 200"/>
              <a:gd name="T30" fmla="*/ 104 w 210"/>
              <a:gd name="T31" fmla="*/ 190 h 200"/>
              <a:gd name="T32" fmla="*/ 20 w 210"/>
              <a:gd name="T33" fmla="*/ 106 h 200"/>
              <a:gd name="T34" fmla="*/ 204 w 210"/>
              <a:gd name="T35" fmla="*/ 106 h 200"/>
              <a:gd name="T36" fmla="*/ 210 w 210"/>
              <a:gd name="T37" fmla="*/ 100 h 200"/>
              <a:gd name="T38" fmla="*/ 204 w 210"/>
              <a:gd name="T39" fmla="*/ 9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0" h="200">
                <a:moveTo>
                  <a:pt x="204" y="94"/>
                </a:moveTo>
                <a:cubicBezTo>
                  <a:pt x="20" y="94"/>
                  <a:pt x="20" y="94"/>
                  <a:pt x="20" y="94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6" y="8"/>
                  <a:pt x="106" y="4"/>
                  <a:pt x="104" y="2"/>
                </a:cubicBezTo>
                <a:cubicBezTo>
                  <a:pt x="102" y="0"/>
                  <a:pt x="98" y="0"/>
                  <a:pt x="96" y="2"/>
                </a:cubicBezTo>
                <a:cubicBezTo>
                  <a:pt x="2" y="96"/>
                  <a:pt x="2" y="96"/>
                  <a:pt x="2" y="96"/>
                </a:cubicBezTo>
                <a:cubicBezTo>
                  <a:pt x="1" y="96"/>
                  <a:pt x="1" y="97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9"/>
                  <a:pt x="0" y="100"/>
                </a:cubicBezTo>
                <a:cubicBezTo>
                  <a:pt x="0" y="101"/>
                  <a:pt x="0" y="102"/>
                  <a:pt x="0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1" y="103"/>
                  <a:pt x="1" y="104"/>
                  <a:pt x="2" y="104"/>
                </a:cubicBezTo>
                <a:cubicBezTo>
                  <a:pt x="96" y="198"/>
                  <a:pt x="96" y="198"/>
                  <a:pt x="96" y="198"/>
                </a:cubicBezTo>
                <a:cubicBezTo>
                  <a:pt x="97" y="199"/>
                  <a:pt x="98" y="200"/>
                  <a:pt x="100" y="200"/>
                </a:cubicBezTo>
                <a:cubicBezTo>
                  <a:pt x="101" y="200"/>
                  <a:pt x="103" y="199"/>
                  <a:pt x="104" y="198"/>
                </a:cubicBezTo>
                <a:cubicBezTo>
                  <a:pt x="106" y="196"/>
                  <a:pt x="106" y="192"/>
                  <a:pt x="104" y="190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4" y="106"/>
                  <a:pt x="204" y="106"/>
                  <a:pt x="204" y="106"/>
                </a:cubicBezTo>
                <a:cubicBezTo>
                  <a:pt x="207" y="106"/>
                  <a:pt x="210" y="103"/>
                  <a:pt x="210" y="100"/>
                </a:cubicBezTo>
                <a:cubicBezTo>
                  <a:pt x="210" y="97"/>
                  <a:pt x="207" y="94"/>
                  <a:pt x="204" y="94"/>
                </a:cubicBezTo>
                <a:close/>
              </a:path>
            </a:pathLst>
          </a:custGeom>
          <a:solidFill>
            <a:srgbClr val="FFB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33"/>
          <p:cNvSpPr>
            <a:spLocks/>
          </p:cNvSpPr>
          <p:nvPr/>
        </p:nvSpPr>
        <p:spPr bwMode="auto">
          <a:xfrm flipH="1">
            <a:off x="7934569" y="1986533"/>
            <a:ext cx="541299" cy="516548"/>
          </a:xfrm>
          <a:custGeom>
            <a:avLst/>
            <a:gdLst>
              <a:gd name="T0" fmla="*/ 204 w 210"/>
              <a:gd name="T1" fmla="*/ 94 h 200"/>
              <a:gd name="T2" fmla="*/ 20 w 210"/>
              <a:gd name="T3" fmla="*/ 94 h 200"/>
              <a:gd name="T4" fmla="*/ 104 w 210"/>
              <a:gd name="T5" fmla="*/ 10 h 200"/>
              <a:gd name="T6" fmla="*/ 104 w 210"/>
              <a:gd name="T7" fmla="*/ 2 h 200"/>
              <a:gd name="T8" fmla="*/ 96 w 210"/>
              <a:gd name="T9" fmla="*/ 2 h 200"/>
              <a:gd name="T10" fmla="*/ 2 w 210"/>
              <a:gd name="T11" fmla="*/ 96 h 200"/>
              <a:gd name="T12" fmla="*/ 0 w 210"/>
              <a:gd name="T13" fmla="*/ 98 h 200"/>
              <a:gd name="T14" fmla="*/ 0 w 210"/>
              <a:gd name="T15" fmla="*/ 98 h 200"/>
              <a:gd name="T16" fmla="*/ 0 w 210"/>
              <a:gd name="T17" fmla="*/ 100 h 200"/>
              <a:gd name="T18" fmla="*/ 0 w 210"/>
              <a:gd name="T19" fmla="*/ 102 h 200"/>
              <a:gd name="T20" fmla="*/ 0 w 210"/>
              <a:gd name="T21" fmla="*/ 102 h 200"/>
              <a:gd name="T22" fmla="*/ 2 w 210"/>
              <a:gd name="T23" fmla="*/ 104 h 200"/>
              <a:gd name="T24" fmla="*/ 96 w 210"/>
              <a:gd name="T25" fmla="*/ 198 h 200"/>
              <a:gd name="T26" fmla="*/ 100 w 210"/>
              <a:gd name="T27" fmla="*/ 200 h 200"/>
              <a:gd name="T28" fmla="*/ 104 w 210"/>
              <a:gd name="T29" fmla="*/ 198 h 200"/>
              <a:gd name="T30" fmla="*/ 104 w 210"/>
              <a:gd name="T31" fmla="*/ 190 h 200"/>
              <a:gd name="T32" fmla="*/ 20 w 210"/>
              <a:gd name="T33" fmla="*/ 106 h 200"/>
              <a:gd name="T34" fmla="*/ 204 w 210"/>
              <a:gd name="T35" fmla="*/ 106 h 200"/>
              <a:gd name="T36" fmla="*/ 210 w 210"/>
              <a:gd name="T37" fmla="*/ 100 h 200"/>
              <a:gd name="T38" fmla="*/ 204 w 210"/>
              <a:gd name="T39" fmla="*/ 9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0" h="200">
                <a:moveTo>
                  <a:pt x="204" y="94"/>
                </a:moveTo>
                <a:cubicBezTo>
                  <a:pt x="20" y="94"/>
                  <a:pt x="20" y="94"/>
                  <a:pt x="20" y="94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6" y="8"/>
                  <a:pt x="106" y="4"/>
                  <a:pt x="104" y="2"/>
                </a:cubicBezTo>
                <a:cubicBezTo>
                  <a:pt x="102" y="0"/>
                  <a:pt x="98" y="0"/>
                  <a:pt x="96" y="2"/>
                </a:cubicBezTo>
                <a:cubicBezTo>
                  <a:pt x="2" y="96"/>
                  <a:pt x="2" y="96"/>
                  <a:pt x="2" y="96"/>
                </a:cubicBezTo>
                <a:cubicBezTo>
                  <a:pt x="1" y="96"/>
                  <a:pt x="1" y="97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9"/>
                  <a:pt x="0" y="100"/>
                </a:cubicBezTo>
                <a:cubicBezTo>
                  <a:pt x="0" y="101"/>
                  <a:pt x="0" y="102"/>
                  <a:pt x="0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1" y="103"/>
                  <a:pt x="1" y="104"/>
                  <a:pt x="2" y="104"/>
                </a:cubicBezTo>
                <a:cubicBezTo>
                  <a:pt x="96" y="198"/>
                  <a:pt x="96" y="198"/>
                  <a:pt x="96" y="198"/>
                </a:cubicBezTo>
                <a:cubicBezTo>
                  <a:pt x="97" y="199"/>
                  <a:pt x="98" y="200"/>
                  <a:pt x="100" y="200"/>
                </a:cubicBezTo>
                <a:cubicBezTo>
                  <a:pt x="101" y="200"/>
                  <a:pt x="103" y="199"/>
                  <a:pt x="104" y="198"/>
                </a:cubicBezTo>
                <a:cubicBezTo>
                  <a:pt x="106" y="196"/>
                  <a:pt x="106" y="192"/>
                  <a:pt x="104" y="190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4" y="106"/>
                  <a:pt x="204" y="106"/>
                  <a:pt x="204" y="106"/>
                </a:cubicBezTo>
                <a:cubicBezTo>
                  <a:pt x="207" y="106"/>
                  <a:pt x="210" y="103"/>
                  <a:pt x="210" y="100"/>
                </a:cubicBezTo>
                <a:cubicBezTo>
                  <a:pt x="210" y="97"/>
                  <a:pt x="207" y="94"/>
                  <a:pt x="204" y="94"/>
                </a:cubicBezTo>
                <a:close/>
              </a:path>
            </a:pathLst>
          </a:custGeom>
          <a:solidFill>
            <a:srgbClr val="FFB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0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95" y="138063"/>
            <a:ext cx="6244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More and more Insights and Intelligent Services for Documents </a:t>
            </a:r>
            <a:endParaRPr lang="en-US" b="1" dirty="0"/>
          </a:p>
        </p:txBody>
      </p:sp>
      <p:pic>
        <p:nvPicPr>
          <p:cNvPr id="1026" name="Picture 7" descr="image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9" y="507395"/>
            <a:ext cx="8956880" cy="61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3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2" b="7880"/>
          <a:stretch/>
        </p:blipFill>
        <p:spPr>
          <a:xfrm>
            <a:off x="-21961" y="487"/>
            <a:ext cx="12213096" cy="685702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flipH="1">
            <a:off x="-21961" y="488"/>
            <a:ext cx="12213096" cy="685702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2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91427" rIns="91427" bIns="9142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 defTabSz="896386"/>
            <a:endParaRPr lang="en-US" sz="1200" kern="0" dirty="0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/>
          <p:nvPr/>
        </p:nvSpPr>
        <p:spPr>
          <a:xfrm flipH="1">
            <a:off x="32689" y="1264174"/>
            <a:ext cx="5818572" cy="1058539"/>
          </a:xfrm>
          <a:custGeom>
            <a:avLst/>
            <a:gdLst/>
            <a:ahLst/>
            <a:cxnLst/>
            <a:rect l="l" t="t" r="r" b="b"/>
            <a:pathLst>
              <a:path w="5577246" h="772042">
                <a:moveTo>
                  <a:pt x="0" y="0"/>
                </a:moveTo>
                <a:lnTo>
                  <a:pt x="5577246" y="0"/>
                </a:lnTo>
                <a:lnTo>
                  <a:pt x="5207021" y="695902"/>
                </a:lnTo>
                <a:lnTo>
                  <a:pt x="5158296" y="772042"/>
                </a:lnTo>
                <a:lnTo>
                  <a:pt x="0" y="772042"/>
                </a:lnTo>
                <a:close/>
              </a:path>
            </a:pathLst>
          </a:custGeom>
          <a:solidFill>
            <a:schemeClr val="tx2">
              <a:alpha val="89804"/>
            </a:schemeClr>
          </a:solidFill>
          <a:ln w="10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052">
              <a:defRPr/>
            </a:pPr>
            <a:endParaRPr lang="en-US" sz="1836" kern="0" dirty="0">
              <a:solidFill>
                <a:srgbClr val="E4DED8"/>
              </a:solidFill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34766" y="1561174"/>
            <a:ext cx="5193669" cy="464536"/>
          </a:xfrm>
          <a:prstGeom prst="rect">
            <a:avLst/>
          </a:prstGeom>
          <a:effectLst/>
        </p:spPr>
        <p:txBody>
          <a:bodyPr lIns="91411" tIns="45704" rIns="91411" bIns="45704" anchor="ctr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1" i="1" kern="1200" spc="300" baseline="0">
                <a:solidFill>
                  <a:schemeClr val="accent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 defTabSz="896386">
              <a:lnSpc>
                <a:spcPct val="100000"/>
              </a:lnSpc>
              <a:defRPr/>
            </a:pPr>
            <a:r>
              <a:rPr lang="en-US" b="0" i="0" kern="900" spc="294" dirty="0">
                <a:gradFill>
                  <a:gsLst>
                    <a:gs pos="31373">
                      <a:srgbClr val="FFFFFF"/>
                    </a:gs>
                    <a:gs pos="56863">
                      <a:srgbClr val="FFFFFF"/>
                    </a:gs>
                  </a:gsLst>
                  <a:lin ang="5400000" scaled="1"/>
                </a:gradFill>
                <a:latin typeface="+mj-lt"/>
              </a:rPr>
              <a:t>Advanced eDiscovery Analytics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4212" y="2927666"/>
            <a:ext cx="5354224" cy="795415"/>
          </a:xfrm>
          <a:prstGeom prst="rect">
            <a:avLst/>
          </a:prstGeom>
          <a:solidFill>
            <a:schemeClr val="tx2">
              <a:alpha val="8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281" tIns="182854" rIns="274281" bIns="1828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6386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Clustering Technology</a:t>
            </a:r>
          </a:p>
          <a:p>
            <a:pPr defTabSz="896386">
              <a:lnSpc>
                <a:spcPct val="90000"/>
              </a:lnSpc>
            </a:pPr>
            <a:r>
              <a:rPr lang="en-US" sz="1400" kern="0" dirty="0">
                <a:solidFill>
                  <a:schemeClr val="bg1"/>
                </a:solidFill>
              </a:rPr>
              <a:t>Themes to identify data relationships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5409" y="5416047"/>
            <a:ext cx="5354224" cy="795415"/>
          </a:xfrm>
          <a:prstGeom prst="rect">
            <a:avLst/>
          </a:prstGeom>
          <a:solidFill>
            <a:schemeClr val="tx2">
              <a:alpha val="8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281" tIns="182854" rIns="274281" bIns="1828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6386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Predictive Coding</a:t>
            </a:r>
          </a:p>
          <a:p>
            <a:pPr defTabSz="896386">
              <a:lnSpc>
                <a:spcPct val="90000"/>
              </a:lnSpc>
            </a:pPr>
            <a:r>
              <a:rPr lang="en-US" sz="1400" kern="0" dirty="0">
                <a:solidFill>
                  <a:schemeClr val="bg1"/>
                </a:solidFill>
              </a:rPr>
              <a:t>Trains the system to identify relevant documents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4212" y="3750980"/>
            <a:ext cx="5354224" cy="795415"/>
          </a:xfrm>
          <a:prstGeom prst="rect">
            <a:avLst/>
          </a:prstGeom>
          <a:solidFill>
            <a:schemeClr val="tx2">
              <a:alpha val="8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281" tIns="182854" rIns="274281" bIns="1828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6386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Near Duplicates</a:t>
            </a:r>
          </a:p>
          <a:p>
            <a:pPr defTabSz="896386">
              <a:lnSpc>
                <a:spcPct val="90000"/>
              </a:lnSpc>
            </a:pPr>
            <a:r>
              <a:rPr lang="en-US" sz="1400" kern="0" dirty="0">
                <a:solidFill>
                  <a:schemeClr val="bg1"/>
                </a:solidFill>
              </a:rPr>
              <a:t>Reduce the data which is sent to review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4212" y="2377671"/>
            <a:ext cx="5355089" cy="511907"/>
          </a:xfrm>
          <a:prstGeom prst="rect">
            <a:avLst/>
          </a:prstGeom>
          <a:solidFill>
            <a:schemeClr val="tx2">
              <a:alpha val="8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281" tIns="182854" rIns="358570" bIns="1828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6386">
              <a:lnSpc>
                <a:spcPct val="90000"/>
              </a:lnSpc>
            </a:pPr>
            <a:r>
              <a:rPr lang="en-US" sz="1400" kern="0" dirty="0">
                <a:solidFill>
                  <a:schemeClr val="bg1"/>
                </a:solidFill>
              </a:rPr>
              <a:t>Applies </a:t>
            </a:r>
            <a:r>
              <a:rPr lang="en-US" sz="1400" kern="0" dirty="0" smtClean="0">
                <a:solidFill>
                  <a:schemeClr val="bg1"/>
                </a:solidFill>
              </a:rPr>
              <a:t>machine </a:t>
            </a:r>
            <a:r>
              <a:rPr lang="en-US" sz="1400" kern="0" dirty="0">
                <a:solidFill>
                  <a:schemeClr val="bg1"/>
                </a:solidFill>
              </a:rPr>
              <a:t>learning to enable users to explore large, unstructured data, sets to quickly find what is relevant</a:t>
            </a:r>
            <a:endParaRPr lang="en-US" sz="1600" b="1" kern="0" cap="all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4212" y="4584483"/>
            <a:ext cx="5354224" cy="795415"/>
          </a:xfrm>
          <a:prstGeom prst="rect">
            <a:avLst/>
          </a:prstGeom>
          <a:solidFill>
            <a:schemeClr val="tx2">
              <a:alpha val="8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281" tIns="182854" rIns="274281" bIns="1828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6386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Email Threading</a:t>
            </a:r>
          </a:p>
          <a:p>
            <a:pPr defTabSz="896386">
              <a:lnSpc>
                <a:spcPct val="90000"/>
              </a:lnSpc>
            </a:pPr>
            <a:r>
              <a:rPr lang="en-US" sz="1400" kern="0" dirty="0">
                <a:solidFill>
                  <a:schemeClr val="bg1"/>
                </a:solidFill>
              </a:rPr>
              <a:t>Reconstruct email threads from unstructured data</a:t>
            </a:r>
          </a:p>
        </p:txBody>
      </p:sp>
    </p:spTree>
    <p:extLst>
      <p:ext uri="{BB962C8B-B14F-4D97-AF65-F5344CB8AC3E}">
        <p14:creationId xmlns:p14="http://schemas.microsoft.com/office/powerpoint/2010/main" val="16039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1"/>
                            </p:stCondLst>
                            <p:childTnLst>
                              <p:par>
                                <p:cTn id="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Through the Lens of Industrial Development</a:t>
            </a:r>
          </a:p>
        </p:txBody>
      </p:sp>
      <p:sp>
        <p:nvSpPr>
          <p:cNvPr id="4" name="Product basics"/>
          <p:cNvSpPr/>
          <p:nvPr/>
        </p:nvSpPr>
        <p:spPr bwMode="auto">
          <a:xfrm>
            <a:off x="457200" y="1019642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Navigate the Nexus of </a:t>
            </a:r>
            <a:r>
              <a:rPr lang="en-US" sz="2400" dirty="0" smtClean="0"/>
              <a:t>Marketplace Innovation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57200" y="1760365"/>
            <a:ext cx="6096000" cy="1489639"/>
          </a:xfrm>
          <a:prstGeom prst="rect">
            <a:avLst/>
          </a:prstGeom>
        </p:spPr>
        <p:txBody>
          <a:bodyPr lIns="0" tIns="91440" bIns="91440">
            <a:spAutoFit/>
          </a:bodyPr>
          <a:lstStyle/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endParaRPr lang="en-US" sz="1600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</a:endParaRP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endParaRPr lang="en-US" sz="1600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</a:endParaRP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Desirability (Experience) 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Feasibility (Technology)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Viability (Business)</a:t>
            </a:r>
          </a:p>
        </p:txBody>
      </p:sp>
      <p:sp>
        <p:nvSpPr>
          <p:cNvPr id="8" name="Product basics"/>
          <p:cNvSpPr/>
          <p:nvPr/>
        </p:nvSpPr>
        <p:spPr bwMode="auto">
          <a:xfrm>
            <a:off x="485955" y="4109398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/>
              <a:t>Understand </a:t>
            </a:r>
            <a:r>
              <a:rPr lang="en-US" sz="2400" dirty="0"/>
              <a:t>the </a:t>
            </a:r>
            <a:r>
              <a:rPr lang="en-US" sz="2400" dirty="0" smtClean="0"/>
              <a:t>Forces </a:t>
            </a:r>
            <a:r>
              <a:rPr lang="en-US" sz="2400" dirty="0"/>
              <a:t>and P</a:t>
            </a:r>
            <a:r>
              <a:rPr lang="en-US" sz="2400" dirty="0" smtClean="0"/>
              <a:t>layers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51793" y="3828448"/>
            <a:ext cx="6096000" cy="1489639"/>
          </a:xfrm>
          <a:prstGeom prst="rect">
            <a:avLst/>
          </a:prstGeom>
        </p:spPr>
        <p:txBody>
          <a:bodyPr lIns="0" tIns="91440" bIns="91440">
            <a:spAutoFit/>
          </a:bodyPr>
          <a:lstStyle/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endParaRPr lang="en-US" sz="1600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</a:endParaRP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endParaRPr lang="en-US" sz="1600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</a:endParaRP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endParaRPr lang="en-US" sz="1600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</a:endParaRP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Ride the 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tidal waves and secular 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trends 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Maneuver the movers-and-shakers</a:t>
            </a:r>
          </a:p>
        </p:txBody>
      </p:sp>
      <p:sp>
        <p:nvSpPr>
          <p:cNvPr id="10" name="Product basics"/>
          <p:cNvSpPr/>
          <p:nvPr/>
        </p:nvSpPr>
        <p:spPr bwMode="auto">
          <a:xfrm>
            <a:off x="468702" y="5337940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Build the </a:t>
            </a:r>
            <a:r>
              <a:rPr lang="en-US" sz="2400" dirty="0" smtClean="0"/>
              <a:t>Future </a:t>
            </a:r>
            <a:r>
              <a:rPr lang="en-US" sz="2400" dirty="0"/>
              <a:t>– the best way to predict </a:t>
            </a:r>
            <a:r>
              <a:rPr lang="en-US" sz="2400" dirty="0" smtClean="0"/>
              <a:t>it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57200" y="4782409"/>
            <a:ext cx="6096000" cy="2031325"/>
          </a:xfrm>
          <a:prstGeom prst="rect">
            <a:avLst/>
          </a:prstGeom>
        </p:spPr>
        <p:txBody>
          <a:bodyPr lIns="0" tIns="91440" bIns="91440">
            <a:spAutoFit/>
          </a:bodyPr>
          <a:lstStyle/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endParaRPr lang="en-US" sz="1600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</a:endParaRP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endParaRPr lang="en-US" sz="1600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</a:endParaRP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endParaRPr lang="en-US" sz="1600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</a:endParaRP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endParaRPr lang="en-US" sz="1600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</a:endParaRP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Product is the core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Technology is the foundation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Business is the make-or-break </a:t>
            </a:r>
          </a:p>
        </p:txBody>
      </p:sp>
      <p:pic>
        <p:nvPicPr>
          <p:cNvPr id="12" name="Picture 2" descr="https://www.ideo.com/images/uploads/home/English_dt_6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79" y="1523402"/>
            <a:ext cx="4416037" cy="26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2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14223" y="3154960"/>
            <a:ext cx="6991" cy="335583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3" name="TextBox 162"/>
          <p:cNvSpPr txBox="1"/>
          <p:nvPr/>
        </p:nvSpPr>
        <p:spPr>
          <a:xfrm>
            <a:off x="3627709" y="3335678"/>
            <a:ext cx="3212595" cy="4288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  <a:hlinkClick r:id="rId3"/>
              </a:rPr>
              <a:t>Skype Translator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9214675" y="6163098"/>
            <a:ext cx="2685525" cy="4288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  <a:hlinkClick r:id="rId4"/>
              </a:rPr>
              <a:t>URL invites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007726" y="3335678"/>
            <a:ext cx="3212595" cy="4288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  <a:hlinkClick r:id="rId5"/>
              </a:rPr>
              <a:t>Skype Mojis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34396" y="6163098"/>
            <a:ext cx="3763653" cy="4288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  <a:hlinkClick r:id="rId6"/>
              </a:rPr>
              <a:t>10 Years of Video Calling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t="9142"/>
          <a:stretch/>
        </p:blipFill>
        <p:spPr>
          <a:xfrm>
            <a:off x="3355121" y="1175248"/>
            <a:ext cx="3925443" cy="21799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6719" y="1175249"/>
            <a:ext cx="3865305" cy="21799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5120" y="3989845"/>
            <a:ext cx="3925443" cy="2207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6719" y="3989845"/>
            <a:ext cx="3865305" cy="2207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Gill Sans"/>
              </a:rPr>
              <a:t>Skype/Skype for Business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1672" y="1096746"/>
            <a:ext cx="2685526" cy="4778174"/>
            <a:chOff x="3348441" y="1096746"/>
            <a:chExt cx="2685526" cy="4778174"/>
          </a:xfrm>
        </p:grpSpPr>
        <p:sp>
          <p:nvSpPr>
            <p:cNvPr id="23" name="TextBox 22"/>
            <p:cNvSpPr txBox="1"/>
            <p:nvPr/>
          </p:nvSpPr>
          <p:spPr>
            <a:xfrm>
              <a:off x="3348442" y="1096746"/>
              <a:ext cx="2685525" cy="4565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2000" dirty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ea typeface="Calibri Light"/>
                  <a:cs typeface="Segoe UI" panose="020B0502040204020203" pitchFamily="34" charset="0"/>
                </a:rPr>
                <a:t>Innovation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547234" y="5181051"/>
              <a:ext cx="1222316" cy="693869"/>
              <a:chOff x="4233863" y="3228975"/>
              <a:chExt cx="674687" cy="398463"/>
            </a:xfrm>
            <a:solidFill>
              <a:srgbClr val="0365C0"/>
            </a:solidFill>
          </p:grpSpPr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4233863" y="3292475"/>
                <a:ext cx="250825" cy="274638"/>
              </a:xfrm>
              <a:custGeom>
                <a:avLst/>
                <a:gdLst>
                  <a:gd name="T0" fmla="*/ 67 w 67"/>
                  <a:gd name="T1" fmla="*/ 60 h 73"/>
                  <a:gd name="T2" fmla="*/ 64 w 67"/>
                  <a:gd name="T3" fmla="*/ 69 h 73"/>
                  <a:gd name="T4" fmla="*/ 54 w 67"/>
                  <a:gd name="T5" fmla="*/ 73 h 73"/>
                  <a:gd name="T6" fmla="*/ 13 w 67"/>
                  <a:gd name="T7" fmla="*/ 73 h 73"/>
                  <a:gd name="T8" fmla="*/ 4 w 67"/>
                  <a:gd name="T9" fmla="*/ 69 h 73"/>
                  <a:gd name="T10" fmla="*/ 0 w 67"/>
                  <a:gd name="T11" fmla="*/ 60 h 73"/>
                  <a:gd name="T12" fmla="*/ 1 w 67"/>
                  <a:gd name="T13" fmla="*/ 55 h 73"/>
                  <a:gd name="T14" fmla="*/ 1 w 67"/>
                  <a:gd name="T15" fmla="*/ 50 h 73"/>
                  <a:gd name="T16" fmla="*/ 3 w 67"/>
                  <a:gd name="T17" fmla="*/ 45 h 73"/>
                  <a:gd name="T18" fmla="*/ 5 w 67"/>
                  <a:gd name="T19" fmla="*/ 41 h 73"/>
                  <a:gd name="T20" fmla="*/ 7 w 67"/>
                  <a:gd name="T21" fmla="*/ 37 h 73"/>
                  <a:gd name="T22" fmla="*/ 12 w 67"/>
                  <a:gd name="T23" fmla="*/ 34 h 73"/>
                  <a:gd name="T24" fmla="*/ 17 w 67"/>
                  <a:gd name="T25" fmla="*/ 33 h 73"/>
                  <a:gd name="T26" fmla="*/ 19 w 67"/>
                  <a:gd name="T27" fmla="*/ 34 h 73"/>
                  <a:gd name="T28" fmla="*/ 22 w 67"/>
                  <a:gd name="T29" fmla="*/ 37 h 73"/>
                  <a:gd name="T30" fmla="*/ 27 w 67"/>
                  <a:gd name="T31" fmla="*/ 39 h 73"/>
                  <a:gd name="T32" fmla="*/ 34 w 67"/>
                  <a:gd name="T33" fmla="*/ 40 h 73"/>
                  <a:gd name="T34" fmla="*/ 40 w 67"/>
                  <a:gd name="T35" fmla="*/ 39 h 73"/>
                  <a:gd name="T36" fmla="*/ 45 w 67"/>
                  <a:gd name="T37" fmla="*/ 37 h 73"/>
                  <a:gd name="T38" fmla="*/ 49 w 67"/>
                  <a:gd name="T39" fmla="*/ 34 h 73"/>
                  <a:gd name="T40" fmla="*/ 51 w 67"/>
                  <a:gd name="T41" fmla="*/ 33 h 73"/>
                  <a:gd name="T42" fmla="*/ 56 w 67"/>
                  <a:gd name="T43" fmla="*/ 34 h 73"/>
                  <a:gd name="T44" fmla="*/ 60 w 67"/>
                  <a:gd name="T45" fmla="*/ 37 h 73"/>
                  <a:gd name="T46" fmla="*/ 63 w 67"/>
                  <a:gd name="T47" fmla="*/ 41 h 73"/>
                  <a:gd name="T48" fmla="*/ 65 w 67"/>
                  <a:gd name="T49" fmla="*/ 45 h 73"/>
                  <a:gd name="T50" fmla="*/ 66 w 67"/>
                  <a:gd name="T51" fmla="*/ 50 h 73"/>
                  <a:gd name="T52" fmla="*/ 67 w 67"/>
                  <a:gd name="T53" fmla="*/ 55 h 73"/>
                  <a:gd name="T54" fmla="*/ 67 w 67"/>
                  <a:gd name="T55" fmla="*/ 60 h 73"/>
                  <a:gd name="T56" fmla="*/ 47 w 67"/>
                  <a:gd name="T57" fmla="*/ 5 h 73"/>
                  <a:gd name="T58" fmla="*/ 52 w 67"/>
                  <a:gd name="T59" fmla="*/ 18 h 73"/>
                  <a:gd name="T60" fmla="*/ 47 w 67"/>
                  <a:gd name="T61" fmla="*/ 31 h 73"/>
                  <a:gd name="T62" fmla="*/ 34 w 67"/>
                  <a:gd name="T63" fmla="*/ 36 h 73"/>
                  <a:gd name="T64" fmla="*/ 21 w 67"/>
                  <a:gd name="T65" fmla="*/ 31 h 73"/>
                  <a:gd name="T66" fmla="*/ 16 w 67"/>
                  <a:gd name="T67" fmla="*/ 18 h 73"/>
                  <a:gd name="T68" fmla="*/ 21 w 67"/>
                  <a:gd name="T69" fmla="*/ 5 h 73"/>
                  <a:gd name="T70" fmla="*/ 34 w 67"/>
                  <a:gd name="T71" fmla="*/ 0 h 73"/>
                  <a:gd name="T72" fmla="*/ 47 w 67"/>
                  <a:gd name="T73" fmla="*/ 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" h="73">
                    <a:moveTo>
                      <a:pt x="67" y="60"/>
                    </a:moveTo>
                    <a:cubicBezTo>
                      <a:pt x="67" y="64"/>
                      <a:pt x="66" y="67"/>
                      <a:pt x="64" y="69"/>
                    </a:cubicBezTo>
                    <a:cubicBezTo>
                      <a:pt x="61" y="71"/>
                      <a:pt x="58" y="73"/>
                      <a:pt x="54" y="73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9" y="73"/>
                      <a:pt x="6" y="71"/>
                      <a:pt x="4" y="69"/>
                    </a:cubicBezTo>
                    <a:cubicBezTo>
                      <a:pt x="2" y="67"/>
                      <a:pt x="0" y="64"/>
                      <a:pt x="0" y="60"/>
                    </a:cubicBezTo>
                    <a:cubicBezTo>
                      <a:pt x="0" y="59"/>
                      <a:pt x="0" y="57"/>
                      <a:pt x="1" y="55"/>
                    </a:cubicBezTo>
                    <a:cubicBezTo>
                      <a:pt x="1" y="54"/>
                      <a:pt x="1" y="52"/>
                      <a:pt x="1" y="50"/>
                    </a:cubicBezTo>
                    <a:cubicBezTo>
                      <a:pt x="2" y="48"/>
                      <a:pt x="2" y="47"/>
                      <a:pt x="3" y="45"/>
                    </a:cubicBezTo>
                    <a:cubicBezTo>
                      <a:pt x="3" y="44"/>
                      <a:pt x="4" y="42"/>
                      <a:pt x="5" y="41"/>
                    </a:cubicBezTo>
                    <a:cubicBezTo>
                      <a:pt x="5" y="39"/>
                      <a:pt x="6" y="38"/>
                      <a:pt x="7" y="37"/>
                    </a:cubicBezTo>
                    <a:cubicBezTo>
                      <a:pt x="9" y="36"/>
                      <a:pt x="10" y="35"/>
                      <a:pt x="12" y="34"/>
                    </a:cubicBezTo>
                    <a:cubicBezTo>
                      <a:pt x="13" y="34"/>
                      <a:pt x="15" y="33"/>
                      <a:pt x="17" y="33"/>
                    </a:cubicBezTo>
                    <a:cubicBezTo>
                      <a:pt x="17" y="33"/>
                      <a:pt x="18" y="34"/>
                      <a:pt x="19" y="34"/>
                    </a:cubicBezTo>
                    <a:cubicBezTo>
                      <a:pt x="20" y="35"/>
                      <a:pt x="21" y="36"/>
                      <a:pt x="22" y="37"/>
                    </a:cubicBezTo>
                    <a:cubicBezTo>
                      <a:pt x="24" y="37"/>
                      <a:pt x="25" y="38"/>
                      <a:pt x="27" y="39"/>
                    </a:cubicBezTo>
                    <a:cubicBezTo>
                      <a:pt x="29" y="39"/>
                      <a:pt x="32" y="40"/>
                      <a:pt x="34" y="40"/>
                    </a:cubicBezTo>
                    <a:cubicBezTo>
                      <a:pt x="36" y="40"/>
                      <a:pt x="38" y="39"/>
                      <a:pt x="40" y="39"/>
                    </a:cubicBezTo>
                    <a:cubicBezTo>
                      <a:pt x="42" y="38"/>
                      <a:pt x="44" y="37"/>
                      <a:pt x="45" y="37"/>
                    </a:cubicBezTo>
                    <a:cubicBezTo>
                      <a:pt x="46" y="36"/>
                      <a:pt x="48" y="35"/>
                      <a:pt x="49" y="34"/>
                    </a:cubicBezTo>
                    <a:cubicBezTo>
                      <a:pt x="50" y="34"/>
                      <a:pt x="50" y="33"/>
                      <a:pt x="51" y="33"/>
                    </a:cubicBezTo>
                    <a:cubicBezTo>
                      <a:pt x="53" y="33"/>
                      <a:pt x="54" y="34"/>
                      <a:pt x="56" y="34"/>
                    </a:cubicBezTo>
                    <a:cubicBezTo>
                      <a:pt x="57" y="35"/>
                      <a:pt x="59" y="36"/>
                      <a:pt x="60" y="37"/>
                    </a:cubicBezTo>
                    <a:cubicBezTo>
                      <a:pt x="61" y="38"/>
                      <a:pt x="62" y="39"/>
                      <a:pt x="63" y="41"/>
                    </a:cubicBezTo>
                    <a:cubicBezTo>
                      <a:pt x="64" y="42"/>
                      <a:pt x="64" y="44"/>
                      <a:pt x="65" y="45"/>
                    </a:cubicBezTo>
                    <a:cubicBezTo>
                      <a:pt x="65" y="47"/>
                      <a:pt x="66" y="48"/>
                      <a:pt x="66" y="50"/>
                    </a:cubicBezTo>
                    <a:cubicBezTo>
                      <a:pt x="66" y="52"/>
                      <a:pt x="67" y="54"/>
                      <a:pt x="67" y="55"/>
                    </a:cubicBezTo>
                    <a:cubicBezTo>
                      <a:pt x="67" y="57"/>
                      <a:pt x="67" y="59"/>
                      <a:pt x="67" y="60"/>
                    </a:cubicBezTo>
                    <a:close/>
                    <a:moveTo>
                      <a:pt x="47" y="5"/>
                    </a:moveTo>
                    <a:cubicBezTo>
                      <a:pt x="50" y="9"/>
                      <a:pt x="52" y="13"/>
                      <a:pt x="52" y="18"/>
                    </a:cubicBezTo>
                    <a:cubicBezTo>
                      <a:pt x="52" y="23"/>
                      <a:pt x="50" y="27"/>
                      <a:pt x="47" y="31"/>
                    </a:cubicBezTo>
                    <a:cubicBezTo>
                      <a:pt x="43" y="34"/>
                      <a:pt x="39" y="36"/>
                      <a:pt x="34" y="36"/>
                    </a:cubicBezTo>
                    <a:cubicBezTo>
                      <a:pt x="29" y="36"/>
                      <a:pt x="24" y="34"/>
                      <a:pt x="21" y="31"/>
                    </a:cubicBezTo>
                    <a:cubicBezTo>
                      <a:pt x="17" y="27"/>
                      <a:pt x="16" y="23"/>
                      <a:pt x="16" y="18"/>
                    </a:cubicBezTo>
                    <a:cubicBezTo>
                      <a:pt x="16" y="13"/>
                      <a:pt x="17" y="9"/>
                      <a:pt x="21" y="5"/>
                    </a:cubicBezTo>
                    <a:cubicBezTo>
                      <a:pt x="24" y="2"/>
                      <a:pt x="29" y="0"/>
                      <a:pt x="34" y="0"/>
                    </a:cubicBezTo>
                    <a:cubicBezTo>
                      <a:pt x="39" y="0"/>
                      <a:pt x="43" y="2"/>
                      <a:pt x="4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09"/>
                <a:endParaRPr lang="en-US" dirty="0">
                  <a:solidFill>
                    <a:srgbClr val="53585F"/>
                  </a:solidFill>
                  <a:latin typeface="Segoe UI"/>
                </a:endParaRPr>
              </a:p>
            </p:txBody>
          </p:sp>
          <p:sp>
            <p:nvSpPr>
              <p:cNvPr id="27" name="Freeform 7"/>
              <p:cNvSpPr>
                <a:spLocks noEditPoints="1"/>
              </p:cNvSpPr>
              <p:nvPr/>
            </p:nvSpPr>
            <p:spPr bwMode="auto">
              <a:xfrm>
                <a:off x="4765675" y="3451225"/>
                <a:ext cx="142875" cy="152400"/>
              </a:xfrm>
              <a:custGeom>
                <a:avLst/>
                <a:gdLst>
                  <a:gd name="T0" fmla="*/ 38 w 38"/>
                  <a:gd name="T1" fmla="*/ 34 h 41"/>
                  <a:gd name="T2" fmla="*/ 36 w 38"/>
                  <a:gd name="T3" fmla="*/ 39 h 41"/>
                  <a:gd name="T4" fmla="*/ 31 w 38"/>
                  <a:gd name="T5" fmla="*/ 41 h 41"/>
                  <a:gd name="T6" fmla="*/ 7 w 38"/>
                  <a:gd name="T7" fmla="*/ 41 h 41"/>
                  <a:gd name="T8" fmla="*/ 2 w 38"/>
                  <a:gd name="T9" fmla="*/ 39 h 41"/>
                  <a:gd name="T10" fmla="*/ 0 w 38"/>
                  <a:gd name="T11" fmla="*/ 34 h 41"/>
                  <a:gd name="T12" fmla="*/ 0 w 38"/>
                  <a:gd name="T13" fmla="*/ 32 h 41"/>
                  <a:gd name="T14" fmla="*/ 1 w 38"/>
                  <a:gd name="T15" fmla="*/ 29 h 41"/>
                  <a:gd name="T16" fmla="*/ 1 w 38"/>
                  <a:gd name="T17" fmla="*/ 26 h 41"/>
                  <a:gd name="T18" fmla="*/ 2 w 38"/>
                  <a:gd name="T19" fmla="*/ 23 h 41"/>
                  <a:gd name="T20" fmla="*/ 4 w 38"/>
                  <a:gd name="T21" fmla="*/ 21 h 41"/>
                  <a:gd name="T22" fmla="*/ 6 w 38"/>
                  <a:gd name="T23" fmla="*/ 20 h 41"/>
                  <a:gd name="T24" fmla="*/ 9 w 38"/>
                  <a:gd name="T25" fmla="*/ 19 h 41"/>
                  <a:gd name="T26" fmla="*/ 10 w 38"/>
                  <a:gd name="T27" fmla="*/ 20 h 41"/>
                  <a:gd name="T28" fmla="*/ 12 w 38"/>
                  <a:gd name="T29" fmla="*/ 21 h 41"/>
                  <a:gd name="T30" fmla="*/ 15 w 38"/>
                  <a:gd name="T31" fmla="*/ 22 h 41"/>
                  <a:gd name="T32" fmla="*/ 19 w 38"/>
                  <a:gd name="T33" fmla="*/ 23 h 41"/>
                  <a:gd name="T34" fmla="*/ 22 w 38"/>
                  <a:gd name="T35" fmla="*/ 22 h 41"/>
                  <a:gd name="T36" fmla="*/ 25 w 38"/>
                  <a:gd name="T37" fmla="*/ 21 h 41"/>
                  <a:gd name="T38" fmla="*/ 27 w 38"/>
                  <a:gd name="T39" fmla="*/ 20 h 41"/>
                  <a:gd name="T40" fmla="*/ 28 w 38"/>
                  <a:gd name="T41" fmla="*/ 19 h 41"/>
                  <a:gd name="T42" fmla="*/ 31 w 38"/>
                  <a:gd name="T43" fmla="*/ 20 h 41"/>
                  <a:gd name="T44" fmla="*/ 34 w 38"/>
                  <a:gd name="T45" fmla="*/ 21 h 41"/>
                  <a:gd name="T46" fmla="*/ 35 w 38"/>
                  <a:gd name="T47" fmla="*/ 23 h 41"/>
                  <a:gd name="T48" fmla="*/ 36 w 38"/>
                  <a:gd name="T49" fmla="*/ 26 h 41"/>
                  <a:gd name="T50" fmla="*/ 37 w 38"/>
                  <a:gd name="T51" fmla="*/ 29 h 41"/>
                  <a:gd name="T52" fmla="*/ 38 w 38"/>
                  <a:gd name="T53" fmla="*/ 32 h 41"/>
                  <a:gd name="T54" fmla="*/ 38 w 38"/>
                  <a:gd name="T55" fmla="*/ 34 h 41"/>
                  <a:gd name="T56" fmla="*/ 26 w 38"/>
                  <a:gd name="T57" fmla="*/ 3 h 41"/>
                  <a:gd name="T58" fmla="*/ 29 w 38"/>
                  <a:gd name="T59" fmla="*/ 11 h 41"/>
                  <a:gd name="T60" fmla="*/ 26 w 38"/>
                  <a:gd name="T61" fmla="*/ 18 h 41"/>
                  <a:gd name="T62" fmla="*/ 19 w 38"/>
                  <a:gd name="T63" fmla="*/ 21 h 41"/>
                  <a:gd name="T64" fmla="*/ 12 w 38"/>
                  <a:gd name="T65" fmla="*/ 18 h 41"/>
                  <a:gd name="T66" fmla="*/ 9 w 38"/>
                  <a:gd name="T67" fmla="*/ 11 h 41"/>
                  <a:gd name="T68" fmla="*/ 12 w 38"/>
                  <a:gd name="T69" fmla="*/ 3 h 41"/>
                  <a:gd name="T70" fmla="*/ 19 w 38"/>
                  <a:gd name="T71" fmla="*/ 0 h 41"/>
                  <a:gd name="T72" fmla="*/ 26 w 38"/>
                  <a:gd name="T73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" h="41">
                    <a:moveTo>
                      <a:pt x="38" y="34"/>
                    </a:moveTo>
                    <a:cubicBezTo>
                      <a:pt x="38" y="36"/>
                      <a:pt x="37" y="38"/>
                      <a:pt x="36" y="39"/>
                    </a:cubicBezTo>
                    <a:cubicBezTo>
                      <a:pt x="34" y="41"/>
                      <a:pt x="33" y="41"/>
                      <a:pt x="31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5" y="41"/>
                      <a:pt x="3" y="41"/>
                      <a:pt x="2" y="39"/>
                    </a:cubicBezTo>
                    <a:cubicBezTo>
                      <a:pt x="1" y="38"/>
                      <a:pt x="0" y="36"/>
                      <a:pt x="0" y="34"/>
                    </a:cubicBezTo>
                    <a:cubicBezTo>
                      <a:pt x="0" y="33"/>
                      <a:pt x="0" y="32"/>
                      <a:pt x="0" y="32"/>
                    </a:cubicBezTo>
                    <a:cubicBezTo>
                      <a:pt x="0" y="31"/>
                      <a:pt x="0" y="30"/>
                      <a:pt x="1" y="29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2" y="25"/>
                      <a:pt x="2" y="24"/>
                      <a:pt x="2" y="23"/>
                    </a:cubicBezTo>
                    <a:cubicBezTo>
                      <a:pt x="3" y="22"/>
                      <a:pt x="3" y="22"/>
                      <a:pt x="4" y="21"/>
                    </a:cubicBezTo>
                    <a:cubicBezTo>
                      <a:pt x="5" y="20"/>
                      <a:pt x="5" y="20"/>
                      <a:pt x="6" y="20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9"/>
                      <a:pt x="10" y="20"/>
                    </a:cubicBezTo>
                    <a:cubicBezTo>
                      <a:pt x="11" y="20"/>
                      <a:pt x="12" y="20"/>
                      <a:pt x="12" y="21"/>
                    </a:cubicBezTo>
                    <a:cubicBezTo>
                      <a:pt x="13" y="21"/>
                      <a:pt x="14" y="22"/>
                      <a:pt x="15" y="22"/>
                    </a:cubicBezTo>
                    <a:cubicBezTo>
                      <a:pt x="17" y="23"/>
                      <a:pt x="18" y="23"/>
                      <a:pt x="19" y="23"/>
                    </a:cubicBezTo>
                    <a:cubicBezTo>
                      <a:pt x="20" y="23"/>
                      <a:pt x="21" y="23"/>
                      <a:pt x="22" y="22"/>
                    </a:cubicBezTo>
                    <a:cubicBezTo>
                      <a:pt x="24" y="22"/>
                      <a:pt x="25" y="21"/>
                      <a:pt x="25" y="21"/>
                    </a:cubicBezTo>
                    <a:cubicBezTo>
                      <a:pt x="26" y="20"/>
                      <a:pt x="27" y="20"/>
                      <a:pt x="27" y="2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0" y="19"/>
                      <a:pt x="31" y="19"/>
                      <a:pt x="31" y="20"/>
                    </a:cubicBezTo>
                    <a:cubicBezTo>
                      <a:pt x="32" y="20"/>
                      <a:pt x="33" y="20"/>
                      <a:pt x="34" y="21"/>
                    </a:cubicBezTo>
                    <a:cubicBezTo>
                      <a:pt x="34" y="22"/>
                      <a:pt x="35" y="22"/>
                      <a:pt x="35" y="23"/>
                    </a:cubicBezTo>
                    <a:cubicBezTo>
                      <a:pt x="36" y="24"/>
                      <a:pt x="36" y="25"/>
                      <a:pt x="36" y="26"/>
                    </a:cubicBezTo>
                    <a:cubicBezTo>
                      <a:pt x="37" y="27"/>
                      <a:pt x="37" y="28"/>
                      <a:pt x="37" y="29"/>
                    </a:cubicBezTo>
                    <a:cubicBezTo>
                      <a:pt x="37" y="30"/>
                      <a:pt x="38" y="31"/>
                      <a:pt x="38" y="32"/>
                    </a:cubicBezTo>
                    <a:cubicBezTo>
                      <a:pt x="38" y="32"/>
                      <a:pt x="38" y="33"/>
                      <a:pt x="38" y="34"/>
                    </a:cubicBezTo>
                    <a:close/>
                    <a:moveTo>
                      <a:pt x="26" y="3"/>
                    </a:moveTo>
                    <a:cubicBezTo>
                      <a:pt x="28" y="5"/>
                      <a:pt x="29" y="8"/>
                      <a:pt x="29" y="11"/>
                    </a:cubicBezTo>
                    <a:cubicBezTo>
                      <a:pt x="29" y="13"/>
                      <a:pt x="28" y="16"/>
                      <a:pt x="26" y="18"/>
                    </a:cubicBezTo>
                    <a:cubicBezTo>
                      <a:pt x="24" y="20"/>
                      <a:pt x="22" y="21"/>
                      <a:pt x="19" y="21"/>
                    </a:cubicBezTo>
                    <a:cubicBezTo>
                      <a:pt x="16" y="21"/>
                      <a:pt x="14" y="20"/>
                      <a:pt x="12" y="18"/>
                    </a:cubicBezTo>
                    <a:cubicBezTo>
                      <a:pt x="10" y="16"/>
                      <a:pt x="9" y="13"/>
                      <a:pt x="9" y="11"/>
                    </a:cubicBezTo>
                    <a:cubicBezTo>
                      <a:pt x="9" y="8"/>
                      <a:pt x="10" y="5"/>
                      <a:pt x="12" y="3"/>
                    </a:cubicBezTo>
                    <a:cubicBezTo>
                      <a:pt x="14" y="1"/>
                      <a:pt x="16" y="0"/>
                      <a:pt x="19" y="0"/>
                    </a:cubicBezTo>
                    <a:cubicBezTo>
                      <a:pt x="22" y="0"/>
                      <a:pt x="24" y="1"/>
                      <a:pt x="2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09"/>
                <a:endParaRPr lang="en-US" dirty="0">
                  <a:solidFill>
                    <a:srgbClr val="53585F"/>
                  </a:solidFill>
                  <a:latin typeface="Segoe UI"/>
                </a:endParaRPr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4765675" y="3251200"/>
                <a:ext cx="142875" cy="153988"/>
              </a:xfrm>
              <a:custGeom>
                <a:avLst/>
                <a:gdLst>
                  <a:gd name="T0" fmla="*/ 38 w 38"/>
                  <a:gd name="T1" fmla="*/ 34 h 41"/>
                  <a:gd name="T2" fmla="*/ 36 w 38"/>
                  <a:gd name="T3" fmla="*/ 39 h 41"/>
                  <a:gd name="T4" fmla="*/ 31 w 38"/>
                  <a:gd name="T5" fmla="*/ 41 h 41"/>
                  <a:gd name="T6" fmla="*/ 7 w 38"/>
                  <a:gd name="T7" fmla="*/ 41 h 41"/>
                  <a:gd name="T8" fmla="*/ 2 w 38"/>
                  <a:gd name="T9" fmla="*/ 39 h 41"/>
                  <a:gd name="T10" fmla="*/ 0 w 38"/>
                  <a:gd name="T11" fmla="*/ 34 h 41"/>
                  <a:gd name="T12" fmla="*/ 0 w 38"/>
                  <a:gd name="T13" fmla="*/ 32 h 41"/>
                  <a:gd name="T14" fmla="*/ 1 w 38"/>
                  <a:gd name="T15" fmla="*/ 29 h 41"/>
                  <a:gd name="T16" fmla="*/ 1 w 38"/>
                  <a:gd name="T17" fmla="*/ 26 h 41"/>
                  <a:gd name="T18" fmla="*/ 2 w 38"/>
                  <a:gd name="T19" fmla="*/ 23 h 41"/>
                  <a:gd name="T20" fmla="*/ 4 w 38"/>
                  <a:gd name="T21" fmla="*/ 21 h 41"/>
                  <a:gd name="T22" fmla="*/ 6 w 38"/>
                  <a:gd name="T23" fmla="*/ 20 h 41"/>
                  <a:gd name="T24" fmla="*/ 9 w 38"/>
                  <a:gd name="T25" fmla="*/ 19 h 41"/>
                  <a:gd name="T26" fmla="*/ 10 w 38"/>
                  <a:gd name="T27" fmla="*/ 20 h 41"/>
                  <a:gd name="T28" fmla="*/ 12 w 38"/>
                  <a:gd name="T29" fmla="*/ 21 h 41"/>
                  <a:gd name="T30" fmla="*/ 15 w 38"/>
                  <a:gd name="T31" fmla="*/ 22 h 41"/>
                  <a:gd name="T32" fmla="*/ 19 w 38"/>
                  <a:gd name="T33" fmla="*/ 23 h 41"/>
                  <a:gd name="T34" fmla="*/ 22 w 38"/>
                  <a:gd name="T35" fmla="*/ 22 h 41"/>
                  <a:gd name="T36" fmla="*/ 25 w 38"/>
                  <a:gd name="T37" fmla="*/ 21 h 41"/>
                  <a:gd name="T38" fmla="*/ 27 w 38"/>
                  <a:gd name="T39" fmla="*/ 20 h 41"/>
                  <a:gd name="T40" fmla="*/ 28 w 38"/>
                  <a:gd name="T41" fmla="*/ 19 h 41"/>
                  <a:gd name="T42" fmla="*/ 31 w 38"/>
                  <a:gd name="T43" fmla="*/ 20 h 41"/>
                  <a:gd name="T44" fmla="*/ 34 w 38"/>
                  <a:gd name="T45" fmla="*/ 21 h 41"/>
                  <a:gd name="T46" fmla="*/ 35 w 38"/>
                  <a:gd name="T47" fmla="*/ 23 h 41"/>
                  <a:gd name="T48" fmla="*/ 36 w 38"/>
                  <a:gd name="T49" fmla="*/ 26 h 41"/>
                  <a:gd name="T50" fmla="*/ 37 w 38"/>
                  <a:gd name="T51" fmla="*/ 29 h 41"/>
                  <a:gd name="T52" fmla="*/ 38 w 38"/>
                  <a:gd name="T53" fmla="*/ 32 h 41"/>
                  <a:gd name="T54" fmla="*/ 38 w 38"/>
                  <a:gd name="T55" fmla="*/ 34 h 41"/>
                  <a:gd name="T56" fmla="*/ 26 w 38"/>
                  <a:gd name="T57" fmla="*/ 3 h 41"/>
                  <a:gd name="T58" fmla="*/ 29 w 38"/>
                  <a:gd name="T59" fmla="*/ 10 h 41"/>
                  <a:gd name="T60" fmla="*/ 26 w 38"/>
                  <a:gd name="T61" fmla="*/ 18 h 41"/>
                  <a:gd name="T62" fmla="*/ 19 w 38"/>
                  <a:gd name="T63" fmla="*/ 21 h 41"/>
                  <a:gd name="T64" fmla="*/ 12 w 38"/>
                  <a:gd name="T65" fmla="*/ 18 h 41"/>
                  <a:gd name="T66" fmla="*/ 9 w 38"/>
                  <a:gd name="T67" fmla="*/ 10 h 41"/>
                  <a:gd name="T68" fmla="*/ 12 w 38"/>
                  <a:gd name="T69" fmla="*/ 3 h 41"/>
                  <a:gd name="T70" fmla="*/ 19 w 38"/>
                  <a:gd name="T71" fmla="*/ 0 h 41"/>
                  <a:gd name="T72" fmla="*/ 26 w 38"/>
                  <a:gd name="T73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" h="41">
                    <a:moveTo>
                      <a:pt x="38" y="34"/>
                    </a:moveTo>
                    <a:cubicBezTo>
                      <a:pt x="38" y="36"/>
                      <a:pt x="37" y="38"/>
                      <a:pt x="36" y="39"/>
                    </a:cubicBezTo>
                    <a:cubicBezTo>
                      <a:pt x="34" y="41"/>
                      <a:pt x="33" y="41"/>
                      <a:pt x="31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5" y="41"/>
                      <a:pt x="3" y="41"/>
                      <a:pt x="2" y="39"/>
                    </a:cubicBezTo>
                    <a:cubicBezTo>
                      <a:pt x="1" y="38"/>
                      <a:pt x="0" y="36"/>
                      <a:pt x="0" y="34"/>
                    </a:cubicBezTo>
                    <a:cubicBezTo>
                      <a:pt x="0" y="33"/>
                      <a:pt x="0" y="32"/>
                      <a:pt x="0" y="32"/>
                    </a:cubicBezTo>
                    <a:cubicBezTo>
                      <a:pt x="0" y="31"/>
                      <a:pt x="0" y="30"/>
                      <a:pt x="1" y="29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2" y="25"/>
                      <a:pt x="2" y="24"/>
                      <a:pt x="2" y="23"/>
                    </a:cubicBezTo>
                    <a:cubicBezTo>
                      <a:pt x="3" y="22"/>
                      <a:pt x="3" y="22"/>
                      <a:pt x="4" y="21"/>
                    </a:cubicBezTo>
                    <a:cubicBezTo>
                      <a:pt x="5" y="20"/>
                      <a:pt x="5" y="20"/>
                      <a:pt x="6" y="20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9"/>
                      <a:pt x="10" y="20"/>
                    </a:cubicBezTo>
                    <a:cubicBezTo>
                      <a:pt x="11" y="20"/>
                      <a:pt x="12" y="20"/>
                      <a:pt x="12" y="21"/>
                    </a:cubicBezTo>
                    <a:cubicBezTo>
                      <a:pt x="13" y="21"/>
                      <a:pt x="14" y="22"/>
                      <a:pt x="15" y="22"/>
                    </a:cubicBezTo>
                    <a:cubicBezTo>
                      <a:pt x="17" y="23"/>
                      <a:pt x="18" y="23"/>
                      <a:pt x="19" y="23"/>
                    </a:cubicBezTo>
                    <a:cubicBezTo>
                      <a:pt x="20" y="23"/>
                      <a:pt x="21" y="23"/>
                      <a:pt x="22" y="22"/>
                    </a:cubicBezTo>
                    <a:cubicBezTo>
                      <a:pt x="24" y="22"/>
                      <a:pt x="25" y="21"/>
                      <a:pt x="25" y="21"/>
                    </a:cubicBezTo>
                    <a:cubicBezTo>
                      <a:pt x="26" y="20"/>
                      <a:pt x="27" y="20"/>
                      <a:pt x="27" y="2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0" y="19"/>
                      <a:pt x="31" y="19"/>
                      <a:pt x="31" y="20"/>
                    </a:cubicBezTo>
                    <a:cubicBezTo>
                      <a:pt x="32" y="20"/>
                      <a:pt x="33" y="20"/>
                      <a:pt x="34" y="21"/>
                    </a:cubicBezTo>
                    <a:cubicBezTo>
                      <a:pt x="34" y="22"/>
                      <a:pt x="35" y="22"/>
                      <a:pt x="35" y="23"/>
                    </a:cubicBezTo>
                    <a:cubicBezTo>
                      <a:pt x="36" y="24"/>
                      <a:pt x="36" y="25"/>
                      <a:pt x="36" y="26"/>
                    </a:cubicBezTo>
                    <a:cubicBezTo>
                      <a:pt x="37" y="27"/>
                      <a:pt x="37" y="28"/>
                      <a:pt x="37" y="29"/>
                    </a:cubicBezTo>
                    <a:cubicBezTo>
                      <a:pt x="37" y="30"/>
                      <a:pt x="38" y="31"/>
                      <a:pt x="38" y="32"/>
                    </a:cubicBezTo>
                    <a:cubicBezTo>
                      <a:pt x="38" y="32"/>
                      <a:pt x="38" y="33"/>
                      <a:pt x="38" y="34"/>
                    </a:cubicBezTo>
                    <a:close/>
                    <a:moveTo>
                      <a:pt x="26" y="3"/>
                    </a:moveTo>
                    <a:cubicBezTo>
                      <a:pt x="28" y="5"/>
                      <a:pt x="29" y="8"/>
                      <a:pt x="29" y="10"/>
                    </a:cubicBezTo>
                    <a:cubicBezTo>
                      <a:pt x="29" y="13"/>
                      <a:pt x="28" y="16"/>
                      <a:pt x="26" y="18"/>
                    </a:cubicBezTo>
                    <a:cubicBezTo>
                      <a:pt x="24" y="20"/>
                      <a:pt x="22" y="21"/>
                      <a:pt x="19" y="21"/>
                    </a:cubicBezTo>
                    <a:cubicBezTo>
                      <a:pt x="16" y="21"/>
                      <a:pt x="14" y="20"/>
                      <a:pt x="12" y="18"/>
                    </a:cubicBezTo>
                    <a:cubicBezTo>
                      <a:pt x="10" y="16"/>
                      <a:pt x="9" y="13"/>
                      <a:pt x="9" y="10"/>
                    </a:cubicBezTo>
                    <a:cubicBezTo>
                      <a:pt x="9" y="8"/>
                      <a:pt x="10" y="5"/>
                      <a:pt x="12" y="3"/>
                    </a:cubicBezTo>
                    <a:cubicBezTo>
                      <a:pt x="14" y="1"/>
                      <a:pt x="16" y="0"/>
                      <a:pt x="19" y="0"/>
                    </a:cubicBezTo>
                    <a:cubicBezTo>
                      <a:pt x="22" y="0"/>
                      <a:pt x="24" y="1"/>
                      <a:pt x="2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09"/>
                <a:endParaRPr lang="en-US" dirty="0">
                  <a:solidFill>
                    <a:srgbClr val="53585F"/>
                  </a:solidFill>
                  <a:latin typeface="Segoe UI"/>
                </a:endParaRPr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auto">
              <a:xfrm>
                <a:off x="4533900" y="3228975"/>
                <a:ext cx="190500" cy="398463"/>
              </a:xfrm>
              <a:custGeom>
                <a:avLst/>
                <a:gdLst>
                  <a:gd name="T0" fmla="*/ 31 w 51"/>
                  <a:gd name="T1" fmla="*/ 105 h 106"/>
                  <a:gd name="T2" fmla="*/ 28 w 51"/>
                  <a:gd name="T3" fmla="*/ 106 h 106"/>
                  <a:gd name="T4" fmla="*/ 26 w 51"/>
                  <a:gd name="T5" fmla="*/ 105 h 106"/>
                  <a:gd name="T6" fmla="*/ 20 w 51"/>
                  <a:gd name="T7" fmla="*/ 100 h 106"/>
                  <a:gd name="T8" fmla="*/ 19 w 51"/>
                  <a:gd name="T9" fmla="*/ 97 h 106"/>
                  <a:gd name="T10" fmla="*/ 20 w 51"/>
                  <a:gd name="T11" fmla="*/ 95 h 106"/>
                  <a:gd name="T12" fmla="*/ 32 w 51"/>
                  <a:gd name="T13" fmla="*/ 75 h 106"/>
                  <a:gd name="T14" fmla="*/ 36 w 51"/>
                  <a:gd name="T15" fmla="*/ 53 h 106"/>
                  <a:gd name="T16" fmla="*/ 32 w 51"/>
                  <a:gd name="T17" fmla="*/ 31 h 106"/>
                  <a:gd name="T18" fmla="*/ 20 w 51"/>
                  <a:gd name="T19" fmla="*/ 11 h 106"/>
                  <a:gd name="T20" fmla="*/ 19 w 51"/>
                  <a:gd name="T21" fmla="*/ 9 h 106"/>
                  <a:gd name="T22" fmla="*/ 20 w 51"/>
                  <a:gd name="T23" fmla="*/ 7 h 106"/>
                  <a:gd name="T24" fmla="*/ 26 w 51"/>
                  <a:gd name="T25" fmla="*/ 1 h 106"/>
                  <a:gd name="T26" fmla="*/ 28 w 51"/>
                  <a:gd name="T27" fmla="*/ 0 h 106"/>
                  <a:gd name="T28" fmla="*/ 31 w 51"/>
                  <a:gd name="T29" fmla="*/ 1 h 106"/>
                  <a:gd name="T30" fmla="*/ 31 w 51"/>
                  <a:gd name="T31" fmla="*/ 1 h 106"/>
                  <a:gd name="T32" fmla="*/ 46 w 51"/>
                  <a:gd name="T33" fmla="*/ 25 h 106"/>
                  <a:gd name="T34" fmla="*/ 51 w 51"/>
                  <a:gd name="T35" fmla="*/ 53 h 106"/>
                  <a:gd name="T36" fmla="*/ 46 w 51"/>
                  <a:gd name="T37" fmla="*/ 81 h 106"/>
                  <a:gd name="T38" fmla="*/ 31 w 51"/>
                  <a:gd name="T39" fmla="*/ 105 h 106"/>
                  <a:gd name="T40" fmla="*/ 11 w 51"/>
                  <a:gd name="T41" fmla="*/ 85 h 106"/>
                  <a:gd name="T42" fmla="*/ 9 w 51"/>
                  <a:gd name="T43" fmla="*/ 87 h 106"/>
                  <a:gd name="T44" fmla="*/ 6 w 51"/>
                  <a:gd name="T45" fmla="*/ 85 h 106"/>
                  <a:gd name="T46" fmla="*/ 1 w 51"/>
                  <a:gd name="T47" fmla="*/ 80 h 106"/>
                  <a:gd name="T48" fmla="*/ 0 w 51"/>
                  <a:gd name="T49" fmla="*/ 78 h 106"/>
                  <a:gd name="T50" fmla="*/ 1 w 51"/>
                  <a:gd name="T51" fmla="*/ 76 h 106"/>
                  <a:gd name="T52" fmla="*/ 9 w 51"/>
                  <a:gd name="T53" fmla="*/ 53 h 106"/>
                  <a:gd name="T54" fmla="*/ 1 w 51"/>
                  <a:gd name="T55" fmla="*/ 31 h 106"/>
                  <a:gd name="T56" fmla="*/ 0 w 51"/>
                  <a:gd name="T57" fmla="*/ 29 h 106"/>
                  <a:gd name="T58" fmla="*/ 1 w 51"/>
                  <a:gd name="T59" fmla="*/ 26 h 106"/>
                  <a:gd name="T60" fmla="*/ 6 w 51"/>
                  <a:gd name="T61" fmla="*/ 21 h 106"/>
                  <a:gd name="T62" fmla="*/ 9 w 51"/>
                  <a:gd name="T63" fmla="*/ 20 h 106"/>
                  <a:gd name="T64" fmla="*/ 11 w 51"/>
                  <a:gd name="T65" fmla="*/ 21 h 106"/>
                  <a:gd name="T66" fmla="*/ 11 w 51"/>
                  <a:gd name="T67" fmla="*/ 21 h 106"/>
                  <a:gd name="T68" fmla="*/ 20 w 51"/>
                  <a:gd name="T69" fmla="*/ 36 h 106"/>
                  <a:gd name="T70" fmla="*/ 23 w 51"/>
                  <a:gd name="T71" fmla="*/ 53 h 106"/>
                  <a:gd name="T72" fmla="*/ 20 w 51"/>
                  <a:gd name="T73" fmla="*/ 70 h 106"/>
                  <a:gd name="T74" fmla="*/ 11 w 51"/>
                  <a:gd name="T75" fmla="*/ 8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1" h="106">
                    <a:moveTo>
                      <a:pt x="31" y="105"/>
                    </a:moveTo>
                    <a:cubicBezTo>
                      <a:pt x="30" y="106"/>
                      <a:pt x="29" y="106"/>
                      <a:pt x="28" y="106"/>
                    </a:cubicBezTo>
                    <a:cubicBezTo>
                      <a:pt x="27" y="106"/>
                      <a:pt x="27" y="106"/>
                      <a:pt x="26" y="105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99"/>
                      <a:pt x="19" y="98"/>
                      <a:pt x="19" y="97"/>
                    </a:cubicBezTo>
                    <a:cubicBezTo>
                      <a:pt x="19" y="96"/>
                      <a:pt x="20" y="96"/>
                      <a:pt x="20" y="95"/>
                    </a:cubicBezTo>
                    <a:cubicBezTo>
                      <a:pt x="25" y="89"/>
                      <a:pt x="29" y="83"/>
                      <a:pt x="32" y="75"/>
                    </a:cubicBezTo>
                    <a:cubicBezTo>
                      <a:pt x="35" y="68"/>
                      <a:pt x="36" y="61"/>
                      <a:pt x="36" y="53"/>
                    </a:cubicBezTo>
                    <a:cubicBezTo>
                      <a:pt x="36" y="46"/>
                      <a:pt x="35" y="39"/>
                      <a:pt x="32" y="31"/>
                    </a:cubicBezTo>
                    <a:cubicBezTo>
                      <a:pt x="29" y="24"/>
                      <a:pt x="25" y="17"/>
                      <a:pt x="20" y="11"/>
                    </a:cubicBezTo>
                    <a:cubicBezTo>
                      <a:pt x="20" y="11"/>
                      <a:pt x="19" y="10"/>
                      <a:pt x="19" y="9"/>
                    </a:cubicBezTo>
                    <a:cubicBezTo>
                      <a:pt x="19" y="8"/>
                      <a:pt x="20" y="7"/>
                      <a:pt x="20" y="7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27" y="0"/>
                      <a:pt x="28" y="0"/>
                    </a:cubicBezTo>
                    <a:cubicBezTo>
                      <a:pt x="29" y="0"/>
                      <a:pt x="30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7" y="8"/>
                      <a:pt x="42" y="16"/>
                      <a:pt x="46" y="25"/>
                    </a:cubicBezTo>
                    <a:cubicBezTo>
                      <a:pt x="49" y="34"/>
                      <a:pt x="51" y="44"/>
                      <a:pt x="51" y="53"/>
                    </a:cubicBezTo>
                    <a:cubicBezTo>
                      <a:pt x="51" y="63"/>
                      <a:pt x="49" y="72"/>
                      <a:pt x="46" y="81"/>
                    </a:cubicBezTo>
                    <a:cubicBezTo>
                      <a:pt x="42" y="90"/>
                      <a:pt x="37" y="98"/>
                      <a:pt x="31" y="105"/>
                    </a:cubicBezTo>
                    <a:close/>
                    <a:moveTo>
                      <a:pt x="11" y="85"/>
                    </a:moveTo>
                    <a:cubicBezTo>
                      <a:pt x="11" y="86"/>
                      <a:pt x="10" y="86"/>
                      <a:pt x="9" y="87"/>
                    </a:cubicBezTo>
                    <a:cubicBezTo>
                      <a:pt x="8" y="87"/>
                      <a:pt x="7" y="86"/>
                      <a:pt x="6" y="85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0" y="80"/>
                      <a:pt x="0" y="79"/>
                      <a:pt x="0" y="78"/>
                    </a:cubicBezTo>
                    <a:cubicBezTo>
                      <a:pt x="0" y="77"/>
                      <a:pt x="0" y="76"/>
                      <a:pt x="1" y="76"/>
                    </a:cubicBezTo>
                    <a:cubicBezTo>
                      <a:pt x="6" y="69"/>
                      <a:pt x="9" y="62"/>
                      <a:pt x="9" y="53"/>
                    </a:cubicBezTo>
                    <a:cubicBezTo>
                      <a:pt x="9" y="45"/>
                      <a:pt x="6" y="37"/>
                      <a:pt x="1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0" y="28"/>
                      <a:pt x="0" y="27"/>
                      <a:pt x="1" y="2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10" y="20"/>
                      <a:pt x="10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5" y="26"/>
                      <a:pt x="18" y="31"/>
                      <a:pt x="20" y="36"/>
                    </a:cubicBezTo>
                    <a:cubicBezTo>
                      <a:pt x="22" y="42"/>
                      <a:pt x="23" y="47"/>
                      <a:pt x="23" y="53"/>
                    </a:cubicBezTo>
                    <a:cubicBezTo>
                      <a:pt x="23" y="59"/>
                      <a:pt x="22" y="65"/>
                      <a:pt x="20" y="70"/>
                    </a:cubicBezTo>
                    <a:cubicBezTo>
                      <a:pt x="18" y="76"/>
                      <a:pt x="15" y="81"/>
                      <a:pt x="11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09"/>
                <a:endParaRPr lang="en-US" dirty="0">
                  <a:solidFill>
                    <a:srgbClr val="53585F"/>
                  </a:solidFill>
                  <a:latin typeface="Segoe UI"/>
                </a:endParaRPr>
              </a:p>
            </p:txBody>
          </p:sp>
        </p:grpSp>
        <p:sp>
          <p:nvSpPr>
            <p:cNvPr id="30" name="Freeform 34"/>
            <p:cNvSpPr>
              <a:spLocks noChangeAspect="1" noEditPoints="1"/>
            </p:cNvSpPr>
            <p:nvPr/>
          </p:nvSpPr>
          <p:spPr bwMode="auto">
            <a:xfrm>
              <a:off x="3747809" y="1729602"/>
              <a:ext cx="567340" cy="985520"/>
            </a:xfrm>
            <a:custGeom>
              <a:avLst/>
              <a:gdLst>
                <a:gd name="T0" fmla="*/ 106 w 118"/>
                <a:gd name="T1" fmla="*/ 83 h 177"/>
                <a:gd name="T2" fmla="*/ 90 w 118"/>
                <a:gd name="T3" fmla="*/ 104 h 177"/>
                <a:gd name="T4" fmla="*/ 92 w 118"/>
                <a:gd name="T5" fmla="*/ 126 h 177"/>
                <a:gd name="T6" fmla="*/ 92 w 118"/>
                <a:gd name="T7" fmla="*/ 140 h 177"/>
                <a:gd name="T8" fmla="*/ 88 w 118"/>
                <a:gd name="T9" fmla="*/ 155 h 177"/>
                <a:gd name="T10" fmla="*/ 76 w 118"/>
                <a:gd name="T11" fmla="*/ 166 h 177"/>
                <a:gd name="T12" fmla="*/ 59 w 118"/>
                <a:gd name="T13" fmla="*/ 177 h 177"/>
                <a:gd name="T14" fmla="*/ 42 w 118"/>
                <a:gd name="T15" fmla="*/ 166 h 177"/>
                <a:gd name="T16" fmla="*/ 29 w 118"/>
                <a:gd name="T17" fmla="*/ 155 h 177"/>
                <a:gd name="T18" fmla="*/ 25 w 118"/>
                <a:gd name="T19" fmla="*/ 140 h 177"/>
                <a:gd name="T20" fmla="*/ 25 w 118"/>
                <a:gd name="T21" fmla="*/ 126 h 177"/>
                <a:gd name="T22" fmla="*/ 27 w 118"/>
                <a:gd name="T23" fmla="*/ 104 h 177"/>
                <a:gd name="T24" fmla="*/ 11 w 118"/>
                <a:gd name="T25" fmla="*/ 83 h 177"/>
                <a:gd name="T26" fmla="*/ 5 w 118"/>
                <a:gd name="T27" fmla="*/ 30 h 177"/>
                <a:gd name="T28" fmla="*/ 37 w 118"/>
                <a:gd name="T29" fmla="*/ 4 h 177"/>
                <a:gd name="T30" fmla="*/ 80 w 118"/>
                <a:gd name="T31" fmla="*/ 4 h 177"/>
                <a:gd name="T32" fmla="*/ 113 w 118"/>
                <a:gd name="T33" fmla="*/ 30 h 177"/>
                <a:gd name="T34" fmla="*/ 103 w 118"/>
                <a:gd name="T35" fmla="*/ 52 h 177"/>
                <a:gd name="T36" fmla="*/ 89 w 118"/>
                <a:gd name="T37" fmla="*/ 25 h 177"/>
                <a:gd name="T38" fmla="*/ 59 w 118"/>
                <a:gd name="T39" fmla="*/ 15 h 177"/>
                <a:gd name="T40" fmla="*/ 29 w 118"/>
                <a:gd name="T41" fmla="*/ 25 h 177"/>
                <a:gd name="T42" fmla="*/ 14 w 118"/>
                <a:gd name="T43" fmla="*/ 52 h 177"/>
                <a:gd name="T44" fmla="*/ 26 w 118"/>
                <a:gd name="T45" fmla="*/ 76 h 177"/>
                <a:gd name="T46" fmla="*/ 46 w 118"/>
                <a:gd name="T47" fmla="*/ 115 h 177"/>
                <a:gd name="T48" fmla="*/ 88 w 118"/>
                <a:gd name="T49" fmla="*/ 80 h 177"/>
                <a:gd name="T50" fmla="*/ 95 w 118"/>
                <a:gd name="T51" fmla="*/ 73 h 177"/>
                <a:gd name="T52" fmla="*/ 85 w 118"/>
                <a:gd name="T53" fmla="*/ 52 h 177"/>
                <a:gd name="T54" fmla="*/ 81 w 118"/>
                <a:gd name="T55" fmla="*/ 55 h 177"/>
                <a:gd name="T56" fmla="*/ 77 w 118"/>
                <a:gd name="T57" fmla="*/ 52 h 177"/>
                <a:gd name="T58" fmla="*/ 59 w 118"/>
                <a:gd name="T59" fmla="*/ 41 h 177"/>
                <a:gd name="T60" fmla="*/ 55 w 118"/>
                <a:gd name="T61" fmla="*/ 37 h 177"/>
                <a:gd name="T62" fmla="*/ 59 w 118"/>
                <a:gd name="T63" fmla="*/ 33 h 177"/>
                <a:gd name="T64" fmla="*/ 80 w 118"/>
                <a:gd name="T65" fmla="*/ 4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" h="177">
                  <a:moveTo>
                    <a:pt x="118" y="52"/>
                  </a:moveTo>
                  <a:cubicBezTo>
                    <a:pt x="118" y="64"/>
                    <a:pt x="114" y="74"/>
                    <a:pt x="106" y="83"/>
                  </a:cubicBezTo>
                  <a:cubicBezTo>
                    <a:pt x="102" y="86"/>
                    <a:pt x="100" y="90"/>
                    <a:pt x="97" y="93"/>
                  </a:cubicBezTo>
                  <a:cubicBezTo>
                    <a:pt x="95" y="96"/>
                    <a:pt x="93" y="99"/>
                    <a:pt x="90" y="104"/>
                  </a:cubicBezTo>
                  <a:cubicBezTo>
                    <a:pt x="88" y="108"/>
                    <a:pt x="87" y="112"/>
                    <a:pt x="87" y="116"/>
                  </a:cubicBezTo>
                  <a:cubicBezTo>
                    <a:pt x="90" y="118"/>
                    <a:pt x="92" y="121"/>
                    <a:pt x="92" y="126"/>
                  </a:cubicBezTo>
                  <a:cubicBezTo>
                    <a:pt x="92" y="128"/>
                    <a:pt x="91" y="131"/>
                    <a:pt x="89" y="133"/>
                  </a:cubicBezTo>
                  <a:cubicBezTo>
                    <a:pt x="91" y="135"/>
                    <a:pt x="92" y="138"/>
                    <a:pt x="92" y="140"/>
                  </a:cubicBezTo>
                  <a:cubicBezTo>
                    <a:pt x="92" y="144"/>
                    <a:pt x="90" y="148"/>
                    <a:pt x="87" y="150"/>
                  </a:cubicBezTo>
                  <a:cubicBezTo>
                    <a:pt x="88" y="152"/>
                    <a:pt x="88" y="153"/>
                    <a:pt x="88" y="155"/>
                  </a:cubicBezTo>
                  <a:cubicBezTo>
                    <a:pt x="88" y="159"/>
                    <a:pt x="87" y="161"/>
                    <a:pt x="85" y="163"/>
                  </a:cubicBezTo>
                  <a:cubicBezTo>
                    <a:pt x="82" y="165"/>
                    <a:pt x="79" y="166"/>
                    <a:pt x="76" y="166"/>
                  </a:cubicBezTo>
                  <a:cubicBezTo>
                    <a:pt x="74" y="170"/>
                    <a:pt x="72" y="172"/>
                    <a:pt x="69" y="174"/>
                  </a:cubicBezTo>
                  <a:cubicBezTo>
                    <a:pt x="66" y="176"/>
                    <a:pt x="62" y="177"/>
                    <a:pt x="59" y="177"/>
                  </a:cubicBezTo>
                  <a:cubicBezTo>
                    <a:pt x="55" y="177"/>
                    <a:pt x="52" y="176"/>
                    <a:pt x="49" y="174"/>
                  </a:cubicBezTo>
                  <a:cubicBezTo>
                    <a:pt x="46" y="172"/>
                    <a:pt x="43" y="170"/>
                    <a:pt x="42" y="166"/>
                  </a:cubicBezTo>
                  <a:cubicBezTo>
                    <a:pt x="38" y="166"/>
                    <a:pt x="35" y="165"/>
                    <a:pt x="33" y="163"/>
                  </a:cubicBezTo>
                  <a:cubicBezTo>
                    <a:pt x="30" y="161"/>
                    <a:pt x="29" y="159"/>
                    <a:pt x="29" y="155"/>
                  </a:cubicBezTo>
                  <a:cubicBezTo>
                    <a:pt x="29" y="153"/>
                    <a:pt x="30" y="152"/>
                    <a:pt x="31" y="150"/>
                  </a:cubicBezTo>
                  <a:cubicBezTo>
                    <a:pt x="27" y="148"/>
                    <a:pt x="25" y="144"/>
                    <a:pt x="25" y="140"/>
                  </a:cubicBezTo>
                  <a:cubicBezTo>
                    <a:pt x="25" y="138"/>
                    <a:pt x="26" y="135"/>
                    <a:pt x="28" y="133"/>
                  </a:cubicBezTo>
                  <a:cubicBezTo>
                    <a:pt x="26" y="131"/>
                    <a:pt x="25" y="128"/>
                    <a:pt x="25" y="126"/>
                  </a:cubicBezTo>
                  <a:cubicBezTo>
                    <a:pt x="25" y="121"/>
                    <a:pt x="27" y="118"/>
                    <a:pt x="31" y="116"/>
                  </a:cubicBezTo>
                  <a:cubicBezTo>
                    <a:pt x="31" y="112"/>
                    <a:pt x="29" y="108"/>
                    <a:pt x="27" y="104"/>
                  </a:cubicBezTo>
                  <a:cubicBezTo>
                    <a:pt x="25" y="99"/>
                    <a:pt x="22" y="96"/>
                    <a:pt x="20" y="93"/>
                  </a:cubicBezTo>
                  <a:cubicBezTo>
                    <a:pt x="18" y="90"/>
                    <a:pt x="15" y="86"/>
                    <a:pt x="11" y="83"/>
                  </a:cubicBezTo>
                  <a:cubicBezTo>
                    <a:pt x="4" y="74"/>
                    <a:pt x="0" y="64"/>
                    <a:pt x="0" y="52"/>
                  </a:cubicBezTo>
                  <a:cubicBezTo>
                    <a:pt x="0" y="44"/>
                    <a:pt x="1" y="37"/>
                    <a:pt x="5" y="30"/>
                  </a:cubicBezTo>
                  <a:cubicBezTo>
                    <a:pt x="8" y="24"/>
                    <a:pt x="13" y="18"/>
                    <a:pt x="18" y="14"/>
                  </a:cubicBezTo>
                  <a:cubicBezTo>
                    <a:pt x="24" y="10"/>
                    <a:pt x="30" y="6"/>
                    <a:pt x="37" y="4"/>
                  </a:cubicBezTo>
                  <a:cubicBezTo>
                    <a:pt x="44" y="1"/>
                    <a:pt x="51" y="0"/>
                    <a:pt x="59" y="0"/>
                  </a:cubicBezTo>
                  <a:cubicBezTo>
                    <a:pt x="66" y="0"/>
                    <a:pt x="73" y="1"/>
                    <a:pt x="80" y="4"/>
                  </a:cubicBezTo>
                  <a:cubicBezTo>
                    <a:pt x="87" y="6"/>
                    <a:pt x="94" y="10"/>
                    <a:pt x="99" y="14"/>
                  </a:cubicBezTo>
                  <a:cubicBezTo>
                    <a:pt x="105" y="18"/>
                    <a:pt x="109" y="24"/>
                    <a:pt x="113" y="30"/>
                  </a:cubicBezTo>
                  <a:cubicBezTo>
                    <a:pt x="116" y="37"/>
                    <a:pt x="118" y="44"/>
                    <a:pt x="118" y="52"/>
                  </a:cubicBezTo>
                  <a:moveTo>
                    <a:pt x="103" y="52"/>
                  </a:moveTo>
                  <a:cubicBezTo>
                    <a:pt x="103" y="46"/>
                    <a:pt x="102" y="41"/>
                    <a:pt x="99" y="36"/>
                  </a:cubicBezTo>
                  <a:cubicBezTo>
                    <a:pt x="96" y="31"/>
                    <a:pt x="93" y="28"/>
                    <a:pt x="89" y="25"/>
                  </a:cubicBezTo>
                  <a:cubicBezTo>
                    <a:pt x="84" y="21"/>
                    <a:pt x="80" y="19"/>
                    <a:pt x="74" y="17"/>
                  </a:cubicBezTo>
                  <a:cubicBezTo>
                    <a:pt x="69" y="16"/>
                    <a:pt x="64" y="15"/>
                    <a:pt x="59" y="15"/>
                  </a:cubicBezTo>
                  <a:cubicBezTo>
                    <a:pt x="53" y="15"/>
                    <a:pt x="48" y="16"/>
                    <a:pt x="43" y="17"/>
                  </a:cubicBezTo>
                  <a:cubicBezTo>
                    <a:pt x="38" y="19"/>
                    <a:pt x="33" y="21"/>
                    <a:pt x="29" y="25"/>
                  </a:cubicBezTo>
                  <a:cubicBezTo>
                    <a:pt x="24" y="28"/>
                    <a:pt x="21" y="31"/>
                    <a:pt x="18" y="36"/>
                  </a:cubicBezTo>
                  <a:cubicBezTo>
                    <a:pt x="16" y="41"/>
                    <a:pt x="14" y="46"/>
                    <a:pt x="14" y="52"/>
                  </a:cubicBezTo>
                  <a:cubicBezTo>
                    <a:pt x="14" y="59"/>
                    <a:pt x="17" y="66"/>
                    <a:pt x="22" y="73"/>
                  </a:cubicBezTo>
                  <a:cubicBezTo>
                    <a:pt x="23" y="73"/>
                    <a:pt x="24" y="75"/>
                    <a:pt x="26" y="76"/>
                  </a:cubicBezTo>
                  <a:cubicBezTo>
                    <a:pt x="27" y="78"/>
                    <a:pt x="28" y="79"/>
                    <a:pt x="29" y="80"/>
                  </a:cubicBezTo>
                  <a:cubicBezTo>
                    <a:pt x="39" y="92"/>
                    <a:pt x="45" y="103"/>
                    <a:pt x="46" y="115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3" y="103"/>
                    <a:pt x="78" y="92"/>
                    <a:pt x="88" y="80"/>
                  </a:cubicBezTo>
                  <a:cubicBezTo>
                    <a:pt x="89" y="79"/>
                    <a:pt x="90" y="78"/>
                    <a:pt x="92" y="76"/>
                  </a:cubicBezTo>
                  <a:cubicBezTo>
                    <a:pt x="93" y="75"/>
                    <a:pt x="94" y="73"/>
                    <a:pt x="95" y="73"/>
                  </a:cubicBezTo>
                  <a:cubicBezTo>
                    <a:pt x="100" y="66"/>
                    <a:pt x="103" y="59"/>
                    <a:pt x="103" y="52"/>
                  </a:cubicBezTo>
                  <a:moveTo>
                    <a:pt x="85" y="52"/>
                  </a:moveTo>
                  <a:cubicBezTo>
                    <a:pt x="85" y="53"/>
                    <a:pt x="84" y="54"/>
                    <a:pt x="83" y="54"/>
                  </a:cubicBezTo>
                  <a:cubicBezTo>
                    <a:pt x="83" y="55"/>
                    <a:pt x="82" y="55"/>
                    <a:pt x="81" y="55"/>
                  </a:cubicBezTo>
                  <a:cubicBezTo>
                    <a:pt x="80" y="55"/>
                    <a:pt x="79" y="55"/>
                    <a:pt x="78" y="54"/>
                  </a:cubicBezTo>
                  <a:cubicBezTo>
                    <a:pt x="78" y="54"/>
                    <a:pt x="77" y="53"/>
                    <a:pt x="77" y="52"/>
                  </a:cubicBezTo>
                  <a:cubicBezTo>
                    <a:pt x="77" y="48"/>
                    <a:pt x="75" y="45"/>
                    <a:pt x="71" y="44"/>
                  </a:cubicBezTo>
                  <a:cubicBezTo>
                    <a:pt x="67" y="42"/>
                    <a:pt x="63" y="41"/>
                    <a:pt x="59" y="41"/>
                  </a:cubicBezTo>
                  <a:cubicBezTo>
                    <a:pt x="58" y="41"/>
                    <a:pt x="57" y="40"/>
                    <a:pt x="56" y="40"/>
                  </a:cubicBezTo>
                  <a:cubicBezTo>
                    <a:pt x="55" y="39"/>
                    <a:pt x="55" y="38"/>
                    <a:pt x="55" y="37"/>
                  </a:cubicBezTo>
                  <a:cubicBezTo>
                    <a:pt x="55" y="36"/>
                    <a:pt x="55" y="35"/>
                    <a:pt x="56" y="34"/>
                  </a:cubicBezTo>
                  <a:cubicBezTo>
                    <a:pt x="57" y="34"/>
                    <a:pt x="58" y="33"/>
                    <a:pt x="59" y="33"/>
                  </a:cubicBezTo>
                  <a:cubicBezTo>
                    <a:pt x="63" y="33"/>
                    <a:pt x="66" y="34"/>
                    <a:pt x="70" y="35"/>
                  </a:cubicBezTo>
                  <a:cubicBezTo>
                    <a:pt x="74" y="36"/>
                    <a:pt x="77" y="38"/>
                    <a:pt x="80" y="41"/>
                  </a:cubicBezTo>
                  <a:cubicBezTo>
                    <a:pt x="83" y="44"/>
                    <a:pt x="85" y="48"/>
                    <a:pt x="85" y="52"/>
                  </a:cubicBezTo>
                </a:path>
              </a:pathLst>
            </a:custGeom>
            <a:solidFill>
              <a:srgbClr val="0365C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>
                <a:defRPr/>
              </a:pPr>
              <a:endParaRPr lang="en-US" sz="1900" kern="0" dirty="0">
                <a:solidFill>
                  <a:srgbClr val="53585F"/>
                </a:solidFill>
                <a:latin typeface="Segoe U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441" y="4133832"/>
              <a:ext cx="2685525" cy="7335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2000" dirty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ea typeface="Calibri Light"/>
                  <a:cs typeface="Segoe UI" panose="020B0502040204020203" pitchFamily="34" charset="0"/>
                </a:rPr>
                <a:t>Group </a:t>
              </a:r>
              <a:br>
                <a:rPr lang="en-US" sz="2000" dirty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ea typeface="Calibri Light"/>
                  <a:cs typeface="Segoe UI" panose="020B0502040204020203" pitchFamily="34" charset="0"/>
                </a:rPr>
              </a:br>
              <a:r>
                <a:rPr lang="en-US" sz="2000" dirty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ea typeface="Calibri Light"/>
                  <a:cs typeface="Segoe UI" panose="020B0502040204020203" pitchFamily="34" charset="0"/>
                </a:rPr>
                <a:t>Engagement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H="1">
            <a:off x="3156286" y="3813504"/>
            <a:ext cx="8836879" cy="46964"/>
          </a:xfrm>
          <a:prstGeom prst="line">
            <a:avLst/>
          </a:prstGeom>
          <a:noFill/>
          <a:ln w="25400" cap="flat">
            <a:solidFill>
              <a:srgbClr val="0070C0"/>
            </a:solidFill>
            <a:prstDash val="sysDot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06190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</a:t>
            </a:r>
            <a:r>
              <a:rPr lang="en-US" dirty="0"/>
              <a:t>Together for a Better Future</a:t>
            </a:r>
          </a:p>
        </p:txBody>
      </p:sp>
      <p:sp>
        <p:nvSpPr>
          <p:cNvPr id="4" name="Product basics"/>
          <p:cNvSpPr/>
          <p:nvPr/>
        </p:nvSpPr>
        <p:spPr bwMode="auto">
          <a:xfrm>
            <a:off x="457200" y="1226773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Our Heritage of Building Enabling Horizontal Platforms</a:t>
            </a:r>
          </a:p>
        </p:txBody>
      </p:sp>
      <p:sp>
        <p:nvSpPr>
          <p:cNvPr id="5" name="Product basics"/>
          <p:cNvSpPr/>
          <p:nvPr/>
        </p:nvSpPr>
        <p:spPr bwMode="auto">
          <a:xfrm>
            <a:off x="457200" y="1926081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Our Investment in Research</a:t>
            </a:r>
          </a:p>
        </p:txBody>
      </p:sp>
      <p:sp>
        <p:nvSpPr>
          <p:cNvPr id="6" name="Product basics"/>
          <p:cNvSpPr/>
          <p:nvPr/>
        </p:nvSpPr>
        <p:spPr bwMode="auto">
          <a:xfrm>
            <a:off x="457200" y="3371819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We Welcome Opportunities to Collaborate </a:t>
            </a:r>
            <a:r>
              <a:rPr lang="en-US" sz="2400" dirty="0" smtClean="0"/>
              <a:t>Broadly  </a:t>
            </a:r>
            <a:endParaRPr lang="en-US" sz="2400" dirty="0"/>
          </a:p>
        </p:txBody>
      </p:sp>
      <p:sp>
        <p:nvSpPr>
          <p:cNvPr id="7" name="Product basics"/>
          <p:cNvSpPr/>
          <p:nvPr/>
        </p:nvSpPr>
        <p:spPr bwMode="auto">
          <a:xfrm>
            <a:off x="457200" y="2625389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Our Pursuit of Big Dreams</a:t>
            </a:r>
          </a:p>
        </p:txBody>
      </p:sp>
      <p:sp>
        <p:nvSpPr>
          <p:cNvPr id="10" name="Product basics"/>
          <p:cNvSpPr/>
          <p:nvPr/>
        </p:nvSpPr>
        <p:spPr bwMode="auto">
          <a:xfrm>
            <a:off x="457200" y="4118249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Let’s Build a Better World Together  </a:t>
            </a:r>
          </a:p>
        </p:txBody>
      </p:sp>
    </p:spTree>
    <p:extLst>
      <p:ext uri="{BB962C8B-B14F-4D97-AF65-F5344CB8AC3E}">
        <p14:creationId xmlns:p14="http://schemas.microsoft.com/office/powerpoint/2010/main" val="236904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2703" y="2457348"/>
            <a:ext cx="7509424" cy="1777410"/>
          </a:xfrm>
        </p:spPr>
        <p:txBody>
          <a:bodyPr anchor="ctr" anchorCtr="0"/>
          <a:lstStyle/>
          <a:p>
            <a:r>
              <a:rPr lang="en-US" sz="11500" dirty="0"/>
              <a:t>Thank You!</a:t>
            </a:r>
            <a:r>
              <a:rPr lang="en-US" sz="706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442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239" y="2407244"/>
            <a:ext cx="11653523" cy="1777410"/>
          </a:xfrm>
        </p:spPr>
        <p:txBody>
          <a:bodyPr anchor="ctr" anchorCtr="0"/>
          <a:lstStyle/>
          <a:p>
            <a:r>
              <a:rPr lang="en-US" sz="11500" dirty="0"/>
              <a:t>Q&amp;A</a:t>
            </a:r>
            <a:r>
              <a:rPr lang="en-US" sz="706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750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3</a:t>
            </a:r>
            <a:r>
              <a:rPr lang="en-US" baseline="30000" dirty="0"/>
              <a:t>rd</a:t>
            </a:r>
            <a:r>
              <a:rPr lang="en-US" dirty="0"/>
              <a:t> Era of the IT Industry: An Emerging Digital Society</a:t>
            </a:r>
          </a:p>
        </p:txBody>
      </p:sp>
      <p:sp>
        <p:nvSpPr>
          <p:cNvPr id="4" name="Product basics"/>
          <p:cNvSpPr/>
          <p:nvPr/>
        </p:nvSpPr>
        <p:spPr bwMode="auto">
          <a:xfrm>
            <a:off x="457200" y="1226773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The 1st Era: PC and Client/Server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922" y="1766459"/>
            <a:ext cx="10778515" cy="947952"/>
          </a:xfrm>
          <a:prstGeom prst="rect">
            <a:avLst/>
          </a:prstGeom>
        </p:spPr>
        <p:txBody>
          <a:bodyPr lIns="0" tIns="91440" bIns="91440">
            <a:spAutoFit/>
          </a:bodyPr>
          <a:lstStyle/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Digitize what’s on the desk of IW (Information Worker) 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PC, Windows OS, 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File/Folder 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Metaphor, 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Mice/Keyboard, GUI, Desktop 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Apps experience eco-system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Microsoft dominance via the Win-Tel business eco-system</a:t>
            </a:r>
          </a:p>
        </p:txBody>
      </p:sp>
      <p:sp>
        <p:nvSpPr>
          <p:cNvPr id="6" name="Product basics"/>
          <p:cNvSpPr/>
          <p:nvPr/>
        </p:nvSpPr>
        <p:spPr bwMode="auto">
          <a:xfrm>
            <a:off x="457200" y="2707646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The 2nd Era: Internet and Web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922" y="3261846"/>
            <a:ext cx="10430950" cy="947952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Digitize the world’s public information via a Web of documents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Browser (runtime) + Search (organizing fabric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), paginated information + Web App 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experience eco-system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Google dominance via the search and advertising business eco-system</a:t>
            </a:r>
          </a:p>
        </p:txBody>
      </p:sp>
      <p:sp>
        <p:nvSpPr>
          <p:cNvPr id="8" name="Product basics"/>
          <p:cNvSpPr/>
          <p:nvPr/>
        </p:nvSpPr>
        <p:spPr bwMode="auto">
          <a:xfrm>
            <a:off x="457200" y="4254185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The 3rd Era: Mobile and Cloud</a:t>
            </a:r>
          </a:p>
        </p:txBody>
      </p:sp>
      <p:sp>
        <p:nvSpPr>
          <p:cNvPr id="9" name="Rectangle 8"/>
          <p:cNvSpPr/>
          <p:nvPr/>
        </p:nvSpPr>
        <p:spPr>
          <a:xfrm>
            <a:off x="468922" y="4822899"/>
            <a:ext cx="8949715" cy="947952"/>
          </a:xfrm>
          <a:prstGeom prst="rect">
            <a:avLst/>
          </a:prstGeom>
        </p:spPr>
        <p:txBody>
          <a:bodyPr lIns="0" tIns="91440" bIns="91440">
            <a:spAutoFit/>
          </a:bodyPr>
          <a:lstStyle/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Digitize 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every physical 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structures, 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physical processes, human activities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The beginning of an 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emerging digital society 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endParaRPr lang="en-US" sz="1600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3863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2303760" cy="899665"/>
          </a:xfrm>
        </p:spPr>
        <p:txBody>
          <a:bodyPr/>
          <a:lstStyle/>
          <a:p>
            <a:r>
              <a:rPr lang="en-US" dirty="0"/>
              <a:t>The 3</a:t>
            </a:r>
            <a:r>
              <a:rPr lang="en-US" baseline="30000" dirty="0"/>
              <a:t>rd</a:t>
            </a:r>
            <a:r>
              <a:rPr lang="en-US" dirty="0"/>
              <a:t> Era of the IT Industry: An Emerging Digital Society (Cont.)</a:t>
            </a:r>
          </a:p>
        </p:txBody>
      </p:sp>
      <p:sp>
        <p:nvSpPr>
          <p:cNvPr id="4" name="Product basics"/>
          <p:cNvSpPr/>
          <p:nvPr/>
        </p:nvSpPr>
        <p:spPr bwMode="auto">
          <a:xfrm>
            <a:off x="457200" y="1226773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Substantially Deeper in Impact &amp; Greater in Scale than Previous Eras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922" y="2419921"/>
            <a:ext cx="10778515" cy="1218795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Always-on/always-present nature profoundly changes human-computing relationship 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Mobile experience becomes a way-of-life, an extension of our presence and capabilities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All human activities will be increasingly digitized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All physical structures and processes will increasingly be “digitally 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represented/software enabled from within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”</a:t>
            </a:r>
          </a:p>
        </p:txBody>
      </p:sp>
      <p:sp>
        <p:nvSpPr>
          <p:cNvPr id="6" name="Product basics"/>
          <p:cNvSpPr/>
          <p:nvPr/>
        </p:nvSpPr>
        <p:spPr bwMode="auto">
          <a:xfrm>
            <a:off x="457200" y="3702741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Cloud Orchestrated and Delivered Information and Services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922" y="4256941"/>
            <a:ext cx="9864115" cy="1218795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Hyper scale storage, compute, and network connectivity covering global endpoints 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Vast data streams &amp;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 computation resulting in 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digital 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intelligence, serving as 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a new form of energy 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Fuel innovations that elevate human/commuting experience to new levels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Propel massive transformations by (re)-writing rules of every segment of the society</a:t>
            </a:r>
          </a:p>
        </p:txBody>
      </p:sp>
      <p:sp>
        <p:nvSpPr>
          <p:cNvPr id="16" name="Product basics"/>
          <p:cNvSpPr/>
          <p:nvPr/>
        </p:nvSpPr>
        <p:spPr bwMode="auto">
          <a:xfrm>
            <a:off x="457200" y="1858867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Mobile/Wearable Devices, </a:t>
            </a:r>
            <a:r>
              <a:rPr lang="en-US" sz="2400" dirty="0" smtClean="0"/>
              <a:t>Embedded </a:t>
            </a:r>
            <a:r>
              <a:rPr lang="en-US" sz="2400" dirty="0"/>
              <a:t>Sensors/Controllers at the Edge</a:t>
            </a:r>
          </a:p>
        </p:txBody>
      </p:sp>
    </p:spTree>
    <p:extLst>
      <p:ext uri="{BB962C8B-B14F-4D97-AF65-F5344CB8AC3E}">
        <p14:creationId xmlns:p14="http://schemas.microsoft.com/office/powerpoint/2010/main" val="324475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a New Digital Experience Eco-System </a:t>
            </a:r>
          </a:p>
        </p:txBody>
      </p:sp>
      <p:sp>
        <p:nvSpPr>
          <p:cNvPr id="4" name="Product basics"/>
          <p:cNvSpPr/>
          <p:nvPr/>
        </p:nvSpPr>
        <p:spPr bwMode="auto">
          <a:xfrm>
            <a:off x="457200" y="1226773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The “Why”: the case for a New Experience Eco-System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922" y="1769890"/>
            <a:ext cx="10778515" cy="947952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It needs to scale to the full extent of the mobile &amp; cloud era to unlock all the 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potential</a:t>
            </a:r>
            <a:endParaRPr lang="en-US" sz="1600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</a:endParaRP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Mobile Apps will 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continue to have their roles, 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but 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they do 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not scale well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The Web will 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continue to have its role, 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but 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it is 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of limited use in current form as it’s not designed for mobile</a:t>
            </a:r>
          </a:p>
        </p:txBody>
      </p:sp>
      <p:sp>
        <p:nvSpPr>
          <p:cNvPr id="6" name="Product basics"/>
          <p:cNvSpPr/>
          <p:nvPr/>
        </p:nvSpPr>
        <p:spPr bwMode="auto">
          <a:xfrm>
            <a:off x="457200" y="2681407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The “What”: the Rise of Conversational User Interaction (CUI)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922" y="3224524"/>
            <a:ext cx="10778515" cy="1421928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The WeChat phenomena in China paved the way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The Slack moment in the US is gaining traction in business enterprises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Facebook and others follow suit to seek a leadership 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position in the emerging paradigm </a:t>
            </a:r>
            <a:endParaRPr lang="en-US" sz="1600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</a:endParaRPr>
          </a:p>
          <a:p>
            <a:pPr marL="560241" lvl="2" defTabSz="914367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1400" b="1" i="1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Conversation becomes the Gateway to Discover and Access of any Information </a:t>
            </a:r>
          </a:p>
          <a:p>
            <a:pPr marL="560241" lvl="2" defTabSz="914367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1400" b="1" i="1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Conversation becomes the Launch Pad to Interact with any Applications &amp; Services</a:t>
            </a:r>
          </a:p>
        </p:txBody>
      </p:sp>
      <p:sp>
        <p:nvSpPr>
          <p:cNvPr id="8" name="Product basics"/>
          <p:cNvSpPr/>
          <p:nvPr/>
        </p:nvSpPr>
        <p:spPr bwMode="auto">
          <a:xfrm>
            <a:off x="457200" y="4642388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The “How”: A Compelling Experience that Truly Scales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68922" y="5185505"/>
            <a:ext cx="10778515" cy="1489639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Natural Language becomes the general purpose &amp; interactive UI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Digital structure naturally mirrors with the social structures 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Works for every user on any endpoints: from children to seniors, from phones to embedded 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sensors</a:t>
            </a: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A society of technologies and truly natural user interactions</a:t>
            </a:r>
            <a:endParaRPr lang="en-US" sz="1600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</a:endParaRPr>
          </a:p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Modern machine intelligence and AI enable technology feasibility</a:t>
            </a:r>
          </a:p>
        </p:txBody>
      </p:sp>
    </p:spTree>
    <p:extLst>
      <p:ext uri="{BB962C8B-B14F-4D97-AF65-F5344CB8AC3E}">
        <p14:creationId xmlns:p14="http://schemas.microsoft.com/office/powerpoint/2010/main" val="1369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Structural Anatomy of a CUI Experience Eco-System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092950"/>
            <a:ext cx="11652250" cy="554038"/>
          </a:xfrm>
        </p:spPr>
        <p:txBody>
          <a:bodyPr/>
          <a:lstStyle/>
          <a:p>
            <a:pPr marL="515938" lvl="1" indent="-230188"/>
            <a:endParaRPr lang="en-US" sz="1200" dirty="0"/>
          </a:p>
          <a:p>
            <a:pPr marL="515938" lvl="1" indent="-230188"/>
            <a:endParaRPr lang="en-US" sz="1200" dirty="0"/>
          </a:p>
        </p:txBody>
      </p:sp>
      <p:sp>
        <p:nvSpPr>
          <p:cNvPr id="4" name="Product basics"/>
          <p:cNvSpPr/>
          <p:nvPr/>
        </p:nvSpPr>
        <p:spPr bwMode="auto">
          <a:xfrm>
            <a:off x="457200" y="1226773"/>
            <a:ext cx="11734800" cy="27432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/>
            <a:r>
              <a:rPr lang="en-US" sz="1600" dirty="0"/>
              <a:t>People graphs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501093"/>
            <a:ext cx="10778515" cy="350865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15938" lvl="1" indent="-230188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2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Identity &amp; profile of individual and groups (emergent and structural patterns of people connections)</a:t>
            </a:r>
          </a:p>
        </p:txBody>
      </p:sp>
      <p:sp>
        <p:nvSpPr>
          <p:cNvPr id="6" name="Product basics"/>
          <p:cNvSpPr/>
          <p:nvPr/>
        </p:nvSpPr>
        <p:spPr bwMode="auto">
          <a:xfrm>
            <a:off x="457200" y="1847356"/>
            <a:ext cx="11734800" cy="27432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/>
            <a:r>
              <a:rPr lang="en-US" sz="1600" dirty="0"/>
              <a:t>Conversations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121676"/>
            <a:ext cx="10778515" cy="960263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15938" lvl="1" indent="-230188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2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The services and experience endpoint for users to exchange of a sequence of messages with appropriate organizing structures </a:t>
            </a:r>
          </a:p>
          <a:p>
            <a:pPr marL="515938" lvl="1" indent="-230188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2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Human-to-human conversations (augmented with smart messages, e.g., interactive cards with noun + noun + </a:t>
            </a:r>
            <a:r>
              <a:rPr lang="en-US" sz="12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verb, plus dialog flows)</a:t>
            </a:r>
            <a:endParaRPr lang="en-US" sz="1200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</a:endParaRPr>
          </a:p>
          <a:p>
            <a:pPr marL="515938" lvl="1" indent="-230188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2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Human-to-bot conversations (each bot can represent set of domain knowledge or Smart-Things, e.g., Slack Bot, Xiaoice, Amazon Echo/Alexa)</a:t>
            </a:r>
          </a:p>
          <a:p>
            <a:pPr marL="515938" lvl="1" indent="-230188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2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Human-to-agent conversations (entrust with data and action-on-behalf, e.g., Siri, Cortana, Google Now, etc.)</a:t>
            </a:r>
          </a:p>
        </p:txBody>
      </p:sp>
      <p:sp>
        <p:nvSpPr>
          <p:cNvPr id="8" name="Product basics"/>
          <p:cNvSpPr/>
          <p:nvPr/>
        </p:nvSpPr>
        <p:spPr bwMode="auto">
          <a:xfrm>
            <a:off x="457200" y="3046511"/>
            <a:ext cx="11734800" cy="27432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/>
            <a:r>
              <a:rPr lang="en-US" sz="1600" dirty="0"/>
              <a:t>Tasks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320831"/>
            <a:ext cx="10778515" cy="553998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15938" lvl="1" indent="-230188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2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The experience endpoint for users to conduct activities that fulfill intended purposes for a given domain (e.g. movies, CRM)</a:t>
            </a:r>
          </a:p>
          <a:p>
            <a:pPr marL="515938" lvl="1" indent="-230188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2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The experiences can be GUI based App, Web, as well as conversational dialogs (interactive cards + dialog flow)</a:t>
            </a:r>
          </a:p>
        </p:txBody>
      </p:sp>
      <p:sp>
        <p:nvSpPr>
          <p:cNvPr id="10" name="Product basics"/>
          <p:cNvSpPr/>
          <p:nvPr/>
        </p:nvSpPr>
        <p:spPr bwMode="auto">
          <a:xfrm>
            <a:off x="457200" y="3861438"/>
            <a:ext cx="11734800" cy="27432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/>
            <a:r>
              <a:rPr lang="en-US" sz="1600" dirty="0"/>
              <a:t>Devices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122880"/>
            <a:ext cx="10778515" cy="350865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15938" lvl="1" indent="-230188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2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On which the conversations or domain tasks are conducted (PC, phones, wearables, sensors, autonomous vehicles, robots…)</a:t>
            </a:r>
          </a:p>
        </p:txBody>
      </p:sp>
      <p:sp>
        <p:nvSpPr>
          <p:cNvPr id="12" name="Product basics"/>
          <p:cNvSpPr/>
          <p:nvPr/>
        </p:nvSpPr>
        <p:spPr bwMode="auto">
          <a:xfrm>
            <a:off x="457200" y="4457209"/>
            <a:ext cx="11734800" cy="27432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/>
            <a:r>
              <a:rPr lang="en-US" sz="1600" dirty="0"/>
              <a:t>Services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4744407"/>
            <a:ext cx="10778515" cy="350865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15938" lvl="1" indent="-230188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2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Cloud orchestrated and delivered (e.g., information, media, payment, delivery, transportation/uber ride, etc.)</a:t>
            </a:r>
          </a:p>
        </p:txBody>
      </p:sp>
      <p:sp>
        <p:nvSpPr>
          <p:cNvPr id="14" name="Product basics"/>
          <p:cNvSpPr/>
          <p:nvPr/>
        </p:nvSpPr>
        <p:spPr bwMode="auto">
          <a:xfrm>
            <a:off x="457200" y="5132770"/>
            <a:ext cx="11734800" cy="27432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lvl="1" indent="-285750"/>
            <a:r>
              <a:rPr lang="en-US" sz="1600" dirty="0"/>
              <a:t>Organizing Fabrics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5095" y="5387773"/>
            <a:ext cx="10778515" cy="553998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15938" lvl="1" indent="-230188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2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The Knowledge Graphs that organize the world’s information and services (build and extend from today’s web)</a:t>
            </a:r>
          </a:p>
          <a:p>
            <a:pPr marL="515938" lvl="1" indent="-230188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2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The corresponding Knowledge Engine that enable new gateways to discover, access, interact all the information and knowledge</a:t>
            </a:r>
          </a:p>
        </p:txBody>
      </p:sp>
      <p:sp>
        <p:nvSpPr>
          <p:cNvPr id="16" name="Product basics"/>
          <p:cNvSpPr/>
          <p:nvPr/>
        </p:nvSpPr>
        <p:spPr bwMode="auto">
          <a:xfrm>
            <a:off x="457200" y="5900733"/>
            <a:ext cx="11734800" cy="27432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/>
            <a:r>
              <a:rPr lang="en-US" sz="1600" dirty="0"/>
              <a:t>Platforms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6148611"/>
            <a:ext cx="10778515" cy="350865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15938" lvl="1" indent="-230188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12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Players with extensibility mechanism for people, devices, and services to be connected to the knowledge graphs, the conversations, and the tasks</a:t>
            </a:r>
          </a:p>
        </p:txBody>
      </p:sp>
    </p:spTree>
    <p:extLst>
      <p:ext uri="{BB962C8B-B14F-4D97-AF65-F5344CB8AC3E}">
        <p14:creationId xmlns:p14="http://schemas.microsoft.com/office/powerpoint/2010/main" val="30064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New Experiences and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750" y="1785938"/>
            <a:ext cx="11652250" cy="1397000"/>
          </a:xfrm>
        </p:spPr>
        <p:txBody>
          <a:bodyPr/>
          <a:lstStyle/>
          <a:p>
            <a:endParaRPr lang="en-US" sz="2400" dirty="0"/>
          </a:p>
          <a:p>
            <a:pPr lvl="1"/>
            <a:endParaRPr lang="en-US" sz="1400" dirty="0"/>
          </a:p>
          <a:p>
            <a:endParaRPr lang="en-US" sz="2400" dirty="0"/>
          </a:p>
          <a:p>
            <a:pPr lvl="1"/>
            <a:endParaRPr lang="en-US" sz="1400" dirty="0"/>
          </a:p>
        </p:txBody>
      </p:sp>
      <p:sp>
        <p:nvSpPr>
          <p:cNvPr id="4" name="Product basics"/>
          <p:cNvSpPr/>
          <p:nvPr/>
        </p:nvSpPr>
        <p:spPr bwMode="auto">
          <a:xfrm>
            <a:off x="457200" y="1226773"/>
            <a:ext cx="11734800" cy="27432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People Graphs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501093"/>
            <a:ext cx="11467880" cy="350865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15938" marR="0" lvl="1" indent="-230188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Facebook, WeChat, LinkedIn, Microsoft Active Directory, new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generation of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richer people graphs </a:t>
            </a:r>
          </a:p>
        </p:txBody>
      </p:sp>
      <p:sp>
        <p:nvSpPr>
          <p:cNvPr id="6" name="Product basics"/>
          <p:cNvSpPr/>
          <p:nvPr/>
        </p:nvSpPr>
        <p:spPr bwMode="auto">
          <a:xfrm>
            <a:off x="457200" y="1847356"/>
            <a:ext cx="11734800" cy="27432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Conversations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121676"/>
            <a:ext cx="10778515" cy="553998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15938" marR="0" lvl="1" indent="-230188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WhatsApp, Facebook Messenger, WeChat, Skype, Slack, new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generation of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richer and more intelligent conversation engines</a:t>
            </a:r>
          </a:p>
          <a:p>
            <a:pPr marL="515938" marR="0" lvl="1" indent="-230188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With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extensibility and core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 enabling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 capabilities,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they can become </a:t>
            </a:r>
            <a:r>
              <a:rPr lang="en-US" sz="12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the new onramp and platform f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or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integrating other information and services</a:t>
            </a:r>
          </a:p>
        </p:txBody>
      </p:sp>
      <p:sp>
        <p:nvSpPr>
          <p:cNvPr id="8" name="Product basics"/>
          <p:cNvSpPr/>
          <p:nvPr/>
        </p:nvSpPr>
        <p:spPr bwMode="auto">
          <a:xfrm>
            <a:off x="457200" y="2683442"/>
            <a:ext cx="11734800" cy="27432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Chatbots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957762"/>
            <a:ext cx="10778515" cy="369332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Slack Bot, HuBot, Microsoft Xiaoice, Telegram, and many emerging new waves of bots and bot platforms </a:t>
            </a:r>
          </a:p>
        </p:txBody>
      </p:sp>
      <p:sp>
        <p:nvSpPr>
          <p:cNvPr id="10" name="Product basics"/>
          <p:cNvSpPr/>
          <p:nvPr/>
        </p:nvSpPr>
        <p:spPr bwMode="auto">
          <a:xfrm>
            <a:off x="457200" y="3310111"/>
            <a:ext cx="11734800" cy="27432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Intelligent agents </a:t>
            </a:r>
            <a:r>
              <a:rPr lang="en-US" sz="1600" dirty="0">
                <a:solidFill>
                  <a:srgbClr val="FFFFFF"/>
                </a:solidFill>
                <a:latin typeface="Segoe UI"/>
              </a:rPr>
              <a:t>/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assistants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3571553"/>
            <a:ext cx="10778515" cy="757130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15938" marR="0" lvl="1" indent="-230188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Siri, Google Now, Cortana, Alexa,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Soundhound, Viv Labs, and a growing list of smart assistants</a:t>
            </a:r>
          </a:p>
          <a:p>
            <a:pPr marL="515938" marR="0" lvl="1" indent="-230188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They have a trusting relationship with the user to access data and can act on users’ behalf for tasks</a:t>
            </a:r>
          </a:p>
          <a:p>
            <a:pPr marL="515938" marR="0" lvl="1" indent="-230188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With proper extensibility the agent can become a platform and new generation cross platform runtime</a:t>
            </a:r>
          </a:p>
        </p:txBody>
      </p:sp>
      <p:sp>
        <p:nvSpPr>
          <p:cNvPr id="12" name="Product basics"/>
          <p:cNvSpPr/>
          <p:nvPr/>
        </p:nvSpPr>
        <p:spPr bwMode="auto">
          <a:xfrm>
            <a:off x="457200" y="4363080"/>
            <a:ext cx="11734800" cy="27432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Knowledge Graphs (and Knowledge Engines)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4650278"/>
            <a:ext cx="10778515" cy="369332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Google, Bing, Baidu, Yandex, opportunity to build new gateway that can discover, access, interact with any info and services</a:t>
            </a:r>
          </a:p>
        </p:txBody>
      </p:sp>
      <p:sp>
        <p:nvSpPr>
          <p:cNvPr id="14" name="Product basics"/>
          <p:cNvSpPr/>
          <p:nvPr/>
        </p:nvSpPr>
        <p:spPr bwMode="auto">
          <a:xfrm>
            <a:off x="457200" y="5038641"/>
            <a:ext cx="11734800" cy="27432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Task-specific/domain specific platforms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5095" y="5293644"/>
            <a:ext cx="10778515" cy="350865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15938" marR="0" lvl="1" indent="-230188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Uber, AirBnB, NextDoor, and a new generation future online + offline platforms</a:t>
            </a:r>
          </a:p>
        </p:txBody>
      </p:sp>
      <p:sp>
        <p:nvSpPr>
          <p:cNvPr id="16" name="Product basics"/>
          <p:cNvSpPr/>
          <p:nvPr/>
        </p:nvSpPr>
        <p:spPr bwMode="auto">
          <a:xfrm>
            <a:off x="457200" y="5685581"/>
            <a:ext cx="11734800" cy="27432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Intelligent Devices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5933459"/>
            <a:ext cx="10778515" cy="350865"/>
          </a:xfrm>
          <a:prstGeom prst="rect">
            <a:avLst/>
          </a:prstGeom>
        </p:spPr>
        <p:txBody>
          <a:bodyPr wrap="square" lIns="0" tIns="91440" bIns="91440">
            <a:spAutoFit/>
          </a:bodyPr>
          <a:lstStyle/>
          <a:p>
            <a:pPr marL="515938" marR="0" lvl="1" indent="-230188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Autonomous vehicles, drones, robots (e.g., Amazon Echo), </a:t>
            </a:r>
            <a:r>
              <a:rPr lang="en-US" sz="12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Smart Things, </a:t>
            </a:r>
            <a:r>
              <a:rPr lang="en-US" sz="12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Smart Building,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etc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1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New Foundational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750" y="6045200"/>
            <a:ext cx="11652250" cy="10461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Product basics"/>
          <p:cNvSpPr/>
          <p:nvPr/>
        </p:nvSpPr>
        <p:spPr bwMode="auto">
          <a:xfrm>
            <a:off x="457200" y="939504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FFFF"/>
                </a:solidFill>
                <a:latin typeface="Segoe UI"/>
              </a:rPr>
              <a:t>Computation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Models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198" y="1417744"/>
            <a:ext cx="10778515" cy="1218795"/>
          </a:xfrm>
          <a:prstGeom prst="rect">
            <a:avLst/>
          </a:prstGeom>
        </p:spPr>
        <p:txBody>
          <a:bodyPr lIns="0" tIns="91440" bIns="91440">
            <a:spAutoFit/>
          </a:bodyPr>
          <a:lstStyle/>
          <a:p>
            <a:pPr marL="572691" marR="0" lvl="1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For The World (domains and tasks) </a:t>
            </a:r>
          </a:p>
          <a:p>
            <a:pPr marL="572691" marR="0" lvl="1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For Human Languages </a:t>
            </a:r>
          </a:p>
          <a:p>
            <a:pPr marL="572691" marR="0" lvl="1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For Users </a:t>
            </a:r>
          </a:p>
          <a:p>
            <a:pPr marL="572691" marR="0" lvl="1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For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Organizations (organized human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 endeavors)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Product basics"/>
          <p:cNvSpPr/>
          <p:nvPr/>
        </p:nvSpPr>
        <p:spPr bwMode="auto">
          <a:xfrm>
            <a:off x="457198" y="2568530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FFFF"/>
                </a:solidFill>
                <a:latin typeface="Segoe UI"/>
              </a:rPr>
              <a:t>Machine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Intelligence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8" y="3145906"/>
            <a:ext cx="10778515" cy="406265"/>
          </a:xfrm>
          <a:prstGeom prst="rect">
            <a:avLst/>
          </a:prstGeom>
        </p:spPr>
        <p:txBody>
          <a:bodyPr lIns="0" tIns="91440" bIns="91440">
            <a:spAutoFit/>
          </a:bodyPr>
          <a:lstStyle/>
          <a:p>
            <a:pPr marL="572691" marR="0" lvl="1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AI and AGI (</a:t>
            </a:r>
            <a:r>
              <a:rPr lang="en-US" sz="1600" noProof="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capabilities to 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cquire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 knowledge,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to 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formulate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objectives,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to achieve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goals….)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Product basics"/>
          <p:cNvSpPr/>
          <p:nvPr/>
        </p:nvSpPr>
        <p:spPr bwMode="auto">
          <a:xfrm>
            <a:off x="457198" y="4479297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Infrastructure and Tools </a:t>
            </a:r>
          </a:p>
        </p:txBody>
      </p:sp>
      <p:sp>
        <p:nvSpPr>
          <p:cNvPr id="9" name="Product basics"/>
          <p:cNvSpPr/>
          <p:nvPr/>
        </p:nvSpPr>
        <p:spPr bwMode="auto">
          <a:xfrm>
            <a:off x="457198" y="5440862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Interconnections between the Physical</a:t>
            </a:r>
            <a:r>
              <a:rPr lang="en-US" sz="2400" dirty="0">
                <a:solidFill>
                  <a:srgbClr val="FFFFFF"/>
                </a:solidFill>
                <a:latin typeface="Segoe UI"/>
              </a:rPr>
              <a:t> &amp;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Digital Worlds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198" y="5910048"/>
            <a:ext cx="10778515" cy="947952"/>
          </a:xfrm>
          <a:prstGeom prst="rect">
            <a:avLst/>
          </a:prstGeom>
        </p:spPr>
        <p:txBody>
          <a:bodyPr lIns="0" tIns="91440" bIns="91440">
            <a:spAutoFit/>
          </a:bodyPr>
          <a:lstStyle/>
          <a:p>
            <a:pPr marL="572691" marR="0" lvl="1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3D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printing, Autonomous Vehicles, Robots, Nano Engineering,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 Genetic Engineering…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  <a:p>
            <a:pPr marL="572691" marR="0" lvl="1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Sensors,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icro-controllers,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ano-controllers,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 DNA 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S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equencing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, Brain Scanning,…</a:t>
            </a:r>
          </a:p>
          <a:p>
            <a:pPr marL="572691" marR="0" lvl="1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Quantified Self, Smart Things, Smart Rooms, Smart Cities, …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833" y="5063853"/>
            <a:ext cx="693779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C</a:t>
            </a: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apabilities </a:t>
            </a:r>
            <a:r>
              <a:rPr lang="en-US" sz="16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of building models and engineering intelligent systems</a:t>
            </a:r>
          </a:p>
        </p:txBody>
      </p:sp>
      <p:sp>
        <p:nvSpPr>
          <p:cNvPr id="12" name="Product basics"/>
          <p:cNvSpPr/>
          <p:nvPr/>
        </p:nvSpPr>
        <p:spPr bwMode="auto">
          <a:xfrm>
            <a:off x="457198" y="3517732"/>
            <a:ext cx="11734800" cy="53359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FFFF"/>
                </a:solidFill>
                <a:latin typeface="Segoe UI"/>
              </a:rPr>
              <a:t>Human / Computing Interaction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833" y="4124577"/>
            <a:ext cx="399513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2691" lvl="1" indent="-236546" defTabSz="914367">
              <a:lnSpc>
                <a:spcPct val="9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t>Virtual Reality, Augmented Reality… </a:t>
            </a:r>
            <a:endParaRPr lang="en-US" sz="1600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8097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1_WHITE TEMPLATE">
  <a:themeElements>
    <a:clrScheme name="MSVID White Brand template_10-14">
      <a:dk1>
        <a:srgbClr val="505050"/>
      </a:dk1>
      <a:lt1>
        <a:srgbClr val="FFFFFF"/>
      </a:lt1>
      <a:dk2>
        <a:srgbClr val="0078D7"/>
      </a:dk2>
      <a:lt2>
        <a:srgbClr val="00BCF2"/>
      </a:lt2>
      <a:accent1>
        <a:srgbClr val="0078D7"/>
      </a:accent1>
      <a:accent2>
        <a:srgbClr val="B4009E"/>
      </a:accent2>
      <a:accent3>
        <a:srgbClr val="107C10"/>
      </a:accent3>
      <a:accent4>
        <a:srgbClr val="5C2D91"/>
      </a:accent4>
      <a:accent5>
        <a:srgbClr val="008272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BLUE_2.potx" id="{50925BB5-04CA-4699-B9ED-78C1A99A0155}" vid="{D62B1C77-5DA5-45D9-A355-F51A8F93A3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0EA7BB1921B84987AD886575582A1D" ma:contentTypeVersion="2" ma:contentTypeDescription="Create a new document." ma:contentTypeScope="" ma:versionID="24f5e71a60649188e33f0565f5947694">
  <xsd:schema xmlns:xsd="http://www.w3.org/2001/XMLSchema" xmlns:xs="http://www.w3.org/2001/XMLSchema" xmlns:p="http://schemas.microsoft.com/office/2006/metadata/properties" xmlns:ns2="6e68a038-3a25-40f1-b054-d60c7d3ad4fa" targetNamespace="http://schemas.microsoft.com/office/2006/metadata/properties" ma:root="true" ma:fieldsID="0bddfd2b988e402c6aebf50a26d4cd14" ns2:_="">
    <xsd:import namespace="6e68a038-3a25-40f1-b054-d60c7d3ad4f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8a038-3a25-40f1-b054-d60c7d3ad4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39D525-1393-4A68-A49A-5650E98F2EC5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6e68a038-3a25-40f1-b054-d60c7d3ad4fa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EDFEC47-8BFE-45CB-A4B4-BDF59BDE1F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DC2965-036E-49DC-9488-246EC52598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68a038-3a25-40f1-b054-d60c7d3ad4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5723</TotalTime>
  <Words>2556</Words>
  <Application>Microsoft Office PowerPoint</Application>
  <PresentationFormat>Widescreen</PresentationFormat>
  <Paragraphs>344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Calibri Light</vt:lpstr>
      <vt:lpstr>Consolas</vt:lpstr>
      <vt:lpstr>Gill Sans</vt:lpstr>
      <vt:lpstr>Helvetica Light</vt:lpstr>
      <vt:lpstr>Segoe UI</vt:lpstr>
      <vt:lpstr>Segoe UI Light</vt:lpstr>
      <vt:lpstr>Segoe UI Semibold</vt:lpstr>
      <vt:lpstr>Times New Roman</vt:lpstr>
      <vt:lpstr>Wingdings</vt:lpstr>
      <vt:lpstr>1_WHITE TEMPLATE</vt:lpstr>
      <vt:lpstr>The Anatomy of an Emerging Digital Society A Look into the Future from an Industrial Development Perspective</vt:lpstr>
      <vt:lpstr>Agenda</vt:lpstr>
      <vt:lpstr>Future Through the Lens of Industrial Development</vt:lpstr>
      <vt:lpstr>The 3rd Era of the IT Industry: An Emerging Digital Society</vt:lpstr>
      <vt:lpstr>The 3rd Era of the IT Industry: An Emerging Digital Society (Cont.)</vt:lpstr>
      <vt:lpstr>The Rise of a New Digital Experience Eco-System </vt:lpstr>
      <vt:lpstr>The Structural Anatomy of a CUI Experience Eco-System </vt:lpstr>
      <vt:lpstr>Opportunities for New Experiences and Platforms</vt:lpstr>
      <vt:lpstr>Opportunities for New Foundational Technologies</vt:lpstr>
      <vt:lpstr>Opportunities for Re-Writing Rules for Every Segment of Society</vt:lpstr>
      <vt:lpstr>Example: The WeChat Eco-System</vt:lpstr>
      <vt:lpstr>Conversational UI in WeChat Public Accounts Users talk to these accounts via IM, to retrieve content, send feedbacks and complete tasks</vt:lpstr>
      <vt:lpstr>Chatbots (e.g. Xiaoice) Become an Interface for Public Accounts</vt:lpstr>
      <vt:lpstr>Example: Slack &amp; the Slack-Bot Eco-System</vt:lpstr>
      <vt:lpstr>Slack – Team Communication</vt:lpstr>
      <vt:lpstr>Slack Bots: Rapidly Increasing Capabilities</vt:lpstr>
      <vt:lpstr>Slack Directory of Bot Platform</vt:lpstr>
      <vt:lpstr>Example: The Sharing Economy Revolution</vt:lpstr>
      <vt:lpstr>Reshape the Labor Market and Nature of Work</vt:lpstr>
      <vt:lpstr>Microsoft’s Ambitions for the Future</vt:lpstr>
      <vt:lpstr>Example: Xiaoice</vt:lpstr>
      <vt:lpstr>Xiaoice (Little Bing): Connect Human to World with Conversations</vt:lpstr>
      <vt:lpstr>Xiaoice is on Dragon TV</vt:lpstr>
      <vt:lpstr>Rinna is Xiaoice in Japan</vt:lpstr>
      <vt:lpstr>Example: Office 365</vt:lpstr>
      <vt:lpstr>Office 365</vt:lpstr>
      <vt:lpstr>Organizational Analytics</vt:lpstr>
      <vt:lpstr>PowerPoint Presentation</vt:lpstr>
      <vt:lpstr>PowerPoint Presentation</vt:lpstr>
      <vt:lpstr>Skype/Skype for Business</vt:lpstr>
      <vt:lpstr>Partnership Together for a Better Future</vt:lpstr>
      <vt:lpstr>Thank You! </vt:lpstr>
      <vt:lpstr>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Anatomy of an Emerging Digital Society</dc:title>
  <dc:creator>Lee Givens</dc:creator>
  <dc:description>Formatting: Nicole Milburn, Simple Concepts Consulting</dc:description>
  <cp:lastModifiedBy>Paul Coebergh</cp:lastModifiedBy>
  <cp:revision>429</cp:revision>
  <dcterms:created xsi:type="dcterms:W3CDTF">2015-12-29T21:30:15Z</dcterms:created>
  <dcterms:modified xsi:type="dcterms:W3CDTF">2016-06-09T23:28:49Z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0x0101008F0EA7BB1921B84987AD886575582A1D</vt:lpwstr>
  </property>
</Properties>
</file>